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54"/>
  </p:notesMasterIdLst>
  <p:sldIdLst>
    <p:sldId id="256" r:id="rId2"/>
    <p:sldId id="257" r:id="rId3"/>
    <p:sldId id="274" r:id="rId4"/>
    <p:sldId id="275" r:id="rId5"/>
    <p:sldId id="276" r:id="rId6"/>
    <p:sldId id="304" r:id="rId7"/>
    <p:sldId id="278" r:id="rId8"/>
    <p:sldId id="279" r:id="rId9"/>
    <p:sldId id="280" r:id="rId10"/>
    <p:sldId id="285" r:id="rId11"/>
    <p:sldId id="281" r:id="rId12"/>
    <p:sldId id="282" r:id="rId13"/>
    <p:sldId id="283" r:id="rId14"/>
    <p:sldId id="284" r:id="rId15"/>
    <p:sldId id="301"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302" r:id="rId30"/>
    <p:sldId id="303" r:id="rId31"/>
    <p:sldId id="305" r:id="rId32"/>
    <p:sldId id="306" r:id="rId33"/>
    <p:sldId id="309" r:id="rId34"/>
    <p:sldId id="310" r:id="rId35"/>
    <p:sldId id="311"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299" r:id="rId50"/>
    <p:sldId id="308" r:id="rId51"/>
    <p:sldId id="307" r:id="rId52"/>
    <p:sldId id="325"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7" autoAdjust="0"/>
    <p:restoredTop sz="94660"/>
  </p:normalViewPr>
  <p:slideViewPr>
    <p:cSldViewPr snapToGrid="0" snapToObjects="1">
      <p:cViewPr varScale="1">
        <p:scale>
          <a:sx n="121" d="100"/>
          <a:sy n="121" d="100"/>
        </p:scale>
        <p:origin x="10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67D69-6DA9-CB45-9FA5-F308930EACD1}" type="datetimeFigureOut">
              <a:rPr lang="en-US" smtClean="0"/>
              <a:pPr/>
              <a:t>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D1344F-EB36-2440-8B76-96CBEF0BB94C}" type="slidenum">
              <a:rPr lang="en-US" smtClean="0"/>
              <a:pPr/>
              <a:t>‹#›</a:t>
            </a:fld>
            <a:endParaRPr lang="en-US"/>
          </a:p>
        </p:txBody>
      </p:sp>
    </p:spTree>
    <p:extLst>
      <p:ext uri="{BB962C8B-B14F-4D97-AF65-F5344CB8AC3E}">
        <p14:creationId xmlns:p14="http://schemas.microsoft.com/office/powerpoint/2010/main" val="3091312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12291"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12292"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7C0E9215-D84D-2648-87D8-D722CE682A48}" type="slidenum">
              <a:rPr lang="en-GB" sz="1200">
                <a:solidFill>
                  <a:srgbClr val="000000"/>
                </a:solidFill>
              </a:rPr>
              <a:pPr/>
              <a:t>3</a:t>
            </a:fld>
            <a:endParaRPr lang="en-GB" sz="1200">
              <a:solidFill>
                <a:srgbClr val="000000"/>
              </a:solidFill>
            </a:endParaRPr>
          </a:p>
        </p:txBody>
      </p:sp>
      <p:sp>
        <p:nvSpPr>
          <p:cNvPr id="12293" name="Text Box 2"/>
          <p:cNvSpPr txBox="1">
            <a:spLocks noChangeArrowheads="1"/>
          </p:cNvSpPr>
          <p:nvPr/>
        </p:nvSpPr>
        <p:spPr bwMode="auto">
          <a:xfrm>
            <a:off x="1143000" y="685361"/>
            <a:ext cx="4572000" cy="3429732"/>
          </a:xfrm>
          <a:prstGeom prst="rect">
            <a:avLst/>
          </a:prstGeom>
          <a:solidFill>
            <a:srgbClr val="FFFFFF"/>
          </a:solidFill>
          <a:ln w="9525">
            <a:solidFill>
              <a:srgbClr val="000000"/>
            </a:solidFill>
            <a:miter lim="800000"/>
            <a:headEnd/>
            <a:tailEnd/>
          </a:ln>
        </p:spPr>
        <p:txBody>
          <a:bodyPr wrap="none" anchor="ctr"/>
          <a:lstStyle>
            <a:lvl1pPr>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endParaRPr lang="en-US" sz="1800"/>
          </a:p>
        </p:txBody>
      </p:sp>
      <p:sp>
        <p:nvSpPr>
          <p:cNvPr id="12294" name="Rectangle 3"/>
          <p:cNvSpPr>
            <a:spLocks noGrp="1" noChangeArrowheads="1"/>
          </p:cNvSpPr>
          <p:nvPr>
            <p:ph type="body"/>
          </p:nvPr>
        </p:nvSpPr>
        <p:spPr>
          <a:xfrm>
            <a:off x="685480" y="4343547"/>
            <a:ext cx="5487042" cy="411509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wrap="none" anchor="ctr"/>
          <a:lstStyle/>
          <a:p>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38914"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38915"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EDF1039F-44B6-2F48-B2EC-7222013C7789}" type="slidenum">
              <a:rPr lang="en-GB" sz="1200">
                <a:solidFill>
                  <a:srgbClr val="000000"/>
                </a:solidFill>
              </a:rPr>
              <a:pPr/>
              <a:t>21</a:t>
            </a:fld>
            <a:endParaRPr lang="en-GB" sz="1200">
              <a:solidFill>
                <a:srgbClr val="000000"/>
              </a:solidFill>
            </a:endParaRPr>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40962"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40963"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2C4555CE-336A-4449-9C87-1BC7B302898A}" type="slidenum">
              <a:rPr lang="en-GB" sz="1200">
                <a:solidFill>
                  <a:srgbClr val="000000"/>
                </a:solidFill>
              </a:rPr>
              <a:pPr/>
              <a:t>22</a:t>
            </a:fld>
            <a:endParaRPr lang="en-GB" sz="1200">
              <a:solidFill>
                <a:srgbClr val="000000"/>
              </a:solidFill>
            </a:endParaRPr>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43010"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43011"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AD1E73A8-1412-5243-B6EA-A9F74DB26D62}" type="slidenum">
              <a:rPr lang="en-GB" sz="1200">
                <a:solidFill>
                  <a:srgbClr val="000000"/>
                </a:solidFill>
              </a:rPr>
              <a:pPr/>
              <a:t>23</a:t>
            </a:fld>
            <a:endParaRPr lang="en-GB" sz="1200">
              <a:solidFill>
                <a:srgbClr val="000000"/>
              </a:solidFill>
            </a:endParaRPr>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45058"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45059"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B4DB051F-D49B-4A41-B0B6-1AABD43D5B54}" type="slidenum">
              <a:rPr lang="en-GB" sz="1200">
                <a:solidFill>
                  <a:srgbClr val="000000"/>
                </a:solidFill>
              </a:rPr>
              <a:pPr/>
              <a:t>24</a:t>
            </a:fld>
            <a:endParaRPr lang="en-GB" sz="1200">
              <a:solidFill>
                <a:srgbClr val="000000"/>
              </a:solidFill>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47106"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47107"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B26661A3-DACF-064A-BE9B-B0259ACC2CAA}" type="slidenum">
              <a:rPr lang="en-GB" sz="1200">
                <a:solidFill>
                  <a:srgbClr val="000000"/>
                </a:solidFill>
              </a:rPr>
              <a:pPr/>
              <a:t>25</a:t>
            </a:fld>
            <a:endParaRPr lang="en-GB" sz="1200">
              <a:solidFill>
                <a:srgbClr val="000000"/>
              </a:solidFill>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49154"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49155"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177406DA-E746-544F-A979-81206B471E1C}" type="slidenum">
              <a:rPr lang="en-GB" sz="1200">
                <a:solidFill>
                  <a:srgbClr val="000000"/>
                </a:solidFill>
              </a:rPr>
              <a:pPr/>
              <a:t>26</a:t>
            </a:fld>
            <a:endParaRPr lang="en-GB" sz="1200">
              <a:solidFill>
                <a:srgbClr val="000000"/>
              </a:solidFill>
            </a:endParaRPr>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51202"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51203"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C4600BCA-129C-DC4A-896C-9D745E30F9F7}" type="slidenum">
              <a:rPr lang="en-GB" sz="1200">
                <a:solidFill>
                  <a:srgbClr val="000000"/>
                </a:solidFill>
              </a:rPr>
              <a:pPr/>
              <a:t>27</a:t>
            </a:fld>
            <a:endParaRPr lang="en-GB" sz="1200">
              <a:solidFill>
                <a:srgbClr val="000000"/>
              </a:solidFill>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53250"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53251"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9C1B200B-EA23-9B47-9644-F78FE664E2C1}" type="slidenum">
              <a:rPr lang="en-GB" sz="1200">
                <a:solidFill>
                  <a:srgbClr val="000000"/>
                </a:solidFill>
              </a:rPr>
              <a:pPr/>
              <a:t>28</a:t>
            </a:fld>
            <a:endParaRPr lang="en-GB" sz="1200">
              <a:solidFill>
                <a:srgbClr val="000000"/>
              </a:solidFill>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632E34-1FD5-D245-9567-20365934D02F}" type="slidenum">
              <a:rPr lang="en-GB" sz="1200"/>
              <a:pPr eaLnBrk="1" hangingPunct="1"/>
              <a:t>34</a:t>
            </a:fld>
            <a:endParaRPr lang="en-GB" sz="12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1333820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1ACE6A2-D99D-F546-BDB8-EA1C673B02B0}" type="slidenum">
              <a:rPr lang="en-GB" sz="1200"/>
              <a:pPr eaLnBrk="1" hangingPunct="1"/>
              <a:t>35</a:t>
            </a:fld>
            <a:endParaRPr lang="en-GB"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305823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14339"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14340"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FE5B14EF-7C13-C646-85AF-D3898B2CD422}" type="slidenum">
              <a:rPr lang="en-GB" sz="1200">
                <a:solidFill>
                  <a:srgbClr val="000000"/>
                </a:solidFill>
              </a:rPr>
              <a:pPr/>
              <a:t>4</a:t>
            </a:fld>
            <a:endParaRPr lang="en-GB" sz="1200">
              <a:solidFill>
                <a:srgbClr val="000000"/>
              </a:solidFill>
            </a:endParaRPr>
          </a:p>
        </p:txBody>
      </p:sp>
      <p:sp>
        <p:nvSpPr>
          <p:cNvPr id="14341" name="Text Box 2"/>
          <p:cNvSpPr txBox="1">
            <a:spLocks noChangeArrowheads="1"/>
          </p:cNvSpPr>
          <p:nvPr/>
        </p:nvSpPr>
        <p:spPr bwMode="auto">
          <a:xfrm>
            <a:off x="1143000" y="685361"/>
            <a:ext cx="4572000" cy="3429732"/>
          </a:xfrm>
          <a:prstGeom prst="rect">
            <a:avLst/>
          </a:prstGeom>
          <a:solidFill>
            <a:srgbClr val="FFFFFF"/>
          </a:solidFill>
          <a:ln w="9525">
            <a:solidFill>
              <a:srgbClr val="000000"/>
            </a:solidFill>
            <a:miter lim="800000"/>
            <a:headEnd/>
            <a:tailEnd/>
          </a:ln>
        </p:spPr>
        <p:txBody>
          <a:bodyPr wrap="none" anchor="ctr"/>
          <a:lstStyle>
            <a:lvl1pPr>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endParaRPr lang="en-US" sz="1800"/>
          </a:p>
        </p:txBody>
      </p:sp>
      <p:sp>
        <p:nvSpPr>
          <p:cNvPr id="14342" name="Rectangle 3"/>
          <p:cNvSpPr>
            <a:spLocks noGrp="1" noChangeArrowheads="1"/>
          </p:cNvSpPr>
          <p:nvPr>
            <p:ph type="body"/>
          </p:nvPr>
        </p:nvSpPr>
        <p:spPr>
          <a:xfrm>
            <a:off x="685480" y="4343547"/>
            <a:ext cx="5487042" cy="411509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wrap="none" anchor="ctr"/>
          <a:lstStyle/>
          <a:p>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75EA3E8-ED31-7E4C-8E7E-86A883695071}" type="slidenum">
              <a:rPr lang="en-GB" sz="1200"/>
              <a:pPr eaLnBrk="1" hangingPunct="1"/>
              <a:t>36</a:t>
            </a:fld>
            <a:endParaRPr lang="en-GB" sz="120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2570247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47A3A9E-1DEE-8A4A-B9BA-C4777F6D7F50}" type="slidenum">
              <a:rPr lang="en-GB" sz="1200"/>
              <a:pPr eaLnBrk="1" hangingPunct="1"/>
              <a:t>37</a:t>
            </a:fld>
            <a:endParaRPr lang="en-GB"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3557679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EE9F4C-E7F1-164A-9C7A-BEB71D5BBE18}" type="slidenum">
              <a:rPr lang="en-GB" sz="1200"/>
              <a:pPr eaLnBrk="1" hangingPunct="1"/>
              <a:t>38</a:t>
            </a:fld>
            <a:endParaRPr lang="en-GB" sz="12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41308937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893B4AC-0B53-0E4D-9342-523593449BC9}" type="slidenum">
              <a:rPr lang="en-GB" sz="1200"/>
              <a:pPr eaLnBrk="1" hangingPunct="1"/>
              <a:t>39</a:t>
            </a:fld>
            <a:endParaRPr lang="en-GB"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20825464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B1AFD6-DE94-844B-A1CA-BDE6FB274556}" type="slidenum">
              <a:rPr lang="en-GB" sz="1200"/>
              <a:pPr eaLnBrk="1" hangingPunct="1"/>
              <a:t>40</a:t>
            </a:fld>
            <a:endParaRPr lang="en-GB"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868217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5CBE252-CA6C-9B41-8506-EE9455137AC0}" type="slidenum">
              <a:rPr lang="en-GB" sz="1200"/>
              <a:pPr eaLnBrk="1" hangingPunct="1"/>
              <a:t>41</a:t>
            </a:fld>
            <a:endParaRPr lang="en-GB" sz="12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3137097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7FB6FA8-29AE-F042-AE76-0A73F4E0768B}" type="slidenum">
              <a:rPr lang="en-GB" sz="1200"/>
              <a:pPr eaLnBrk="1" hangingPunct="1"/>
              <a:t>42</a:t>
            </a:fld>
            <a:endParaRPr lang="en-GB"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28106739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2A6FA-172D-0845-B102-65B044E7593E}" type="slidenum">
              <a:rPr lang="en-GB" sz="1200"/>
              <a:pPr eaLnBrk="1" hangingPunct="1"/>
              <a:t>43</a:t>
            </a:fld>
            <a:endParaRPr lang="en-GB"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577191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E9F6681-8376-7049-8379-1C50944C2DE6}" type="slidenum">
              <a:rPr lang="en-GB" sz="1200"/>
              <a:pPr eaLnBrk="1" hangingPunct="1"/>
              <a:t>44</a:t>
            </a:fld>
            <a:endParaRPr lang="en-GB"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9132850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7913EC-88E1-654E-8E58-E0E2BB9D8831}" type="slidenum">
              <a:rPr lang="en-GB" sz="1200"/>
              <a:pPr eaLnBrk="1" hangingPunct="1"/>
              <a:t>45</a:t>
            </a:fld>
            <a:endParaRPr lang="en-GB"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59392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16386"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16387"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15464588-66F2-B44F-8DFA-35736049DBAB}" type="slidenum">
              <a:rPr lang="en-GB" sz="1200">
                <a:solidFill>
                  <a:srgbClr val="000000"/>
                </a:solidFill>
              </a:rPr>
              <a:pPr/>
              <a:t>5</a:t>
            </a:fld>
            <a:endParaRPr lang="en-GB" sz="1200">
              <a:solidFill>
                <a:srgbClr val="000000"/>
              </a:solidFill>
            </a:endParaRPr>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0B291CF-5E92-6B47-BC2C-8709730A9420}" type="slidenum">
              <a:rPr lang="en-GB" sz="1200"/>
              <a:pPr eaLnBrk="1" hangingPunct="1"/>
              <a:t>46</a:t>
            </a:fld>
            <a:endParaRPr lang="en-GB"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38684748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E9EE6AC-4ACB-2842-9548-66FAB9D8D658}" type="slidenum">
              <a:rPr lang="en-GB" sz="1200"/>
              <a:pPr eaLnBrk="1" hangingPunct="1"/>
              <a:t>47</a:t>
            </a:fld>
            <a:endParaRPr lang="en-GB"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34169534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4642F0-1808-3343-B67E-100BD6F9AB8F}" type="slidenum">
              <a:rPr lang="en-GB" sz="1200"/>
              <a:pPr eaLnBrk="1" hangingPunct="1"/>
              <a:t>48</a:t>
            </a:fld>
            <a:endParaRPr lang="en-GB"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Tree>
    <p:extLst>
      <p:ext uri="{BB962C8B-B14F-4D97-AF65-F5344CB8AC3E}">
        <p14:creationId xmlns:p14="http://schemas.microsoft.com/office/powerpoint/2010/main" val="231832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26626"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26627"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CCDF3F33-D73B-8444-B946-8F73095CC885}" type="slidenum">
              <a:rPr lang="en-GB" sz="1200">
                <a:solidFill>
                  <a:srgbClr val="000000"/>
                </a:solidFill>
              </a:rPr>
              <a:pPr/>
              <a:t>10</a:t>
            </a:fld>
            <a:endParaRPr lang="en-GB" sz="1200">
              <a:solidFill>
                <a:srgbClr val="000000"/>
              </a:solidFill>
            </a:endParaRPr>
          </a:p>
        </p:txBody>
      </p:sp>
      <p:sp>
        <p:nvSpPr>
          <p:cNvPr id="26628" name="Rectangle 2"/>
          <p:cNvSpPr>
            <a:spLocks noGrp="1" noRot="1" noChangeAspect="1" noChangeArrowheads="1" noTextEdit="1"/>
          </p:cNvSpPr>
          <p:nvPr>
            <p:ph type="sldImg"/>
          </p:nvPr>
        </p:nvSpPr>
        <p:spPr>
          <a:ln/>
        </p:spPr>
      </p:sp>
      <p:sp>
        <p:nvSpPr>
          <p:cNvPr id="2662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28674"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28675"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7FFC2ACF-48B0-3247-B45F-8AA9AEF2DE9E}" type="slidenum">
              <a:rPr lang="en-GB" sz="1200">
                <a:solidFill>
                  <a:srgbClr val="000000"/>
                </a:solidFill>
              </a:rPr>
              <a:pPr/>
              <a:t>16</a:t>
            </a:fld>
            <a:endParaRPr lang="en-GB" sz="1200">
              <a:solidFill>
                <a:srgbClr val="000000"/>
              </a:solidFill>
            </a:endParaRP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30722"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30723"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A0663A0D-8135-7F43-8B8C-E1FEEB20E13E}" type="slidenum">
              <a:rPr lang="en-GB" sz="1200">
                <a:solidFill>
                  <a:srgbClr val="000000"/>
                </a:solidFill>
              </a:rPr>
              <a:pPr/>
              <a:t>17</a:t>
            </a:fld>
            <a:endParaRPr lang="en-GB" sz="1200">
              <a:solidFill>
                <a:srgbClr val="000000"/>
              </a:solidFill>
            </a:endParaRPr>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32770"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32771"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054E2C82-E568-C845-BAA2-7A382B3980E9}" type="slidenum">
              <a:rPr lang="en-GB" sz="1200">
                <a:solidFill>
                  <a:srgbClr val="000000"/>
                </a:solidFill>
              </a:rPr>
              <a:pPr/>
              <a:t>18</a:t>
            </a:fld>
            <a:endParaRPr lang="en-GB" sz="1200">
              <a:solidFill>
                <a:srgbClr val="000000"/>
              </a:solidFill>
            </a:endParaRP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34818"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34819"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E37777B1-AF86-7945-8AB7-0CBCF6280037}" type="slidenum">
              <a:rPr lang="en-GB" sz="1200">
                <a:solidFill>
                  <a:srgbClr val="000000"/>
                </a:solidFill>
              </a:rPr>
              <a:pPr/>
              <a:t>19</a:t>
            </a:fld>
            <a:endParaRPr lang="en-GB" sz="1200">
              <a:solidFill>
                <a:srgbClr val="000000"/>
              </a:solidFill>
            </a:endParaRP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a:t>
            </a:r>
          </a:p>
        </p:txBody>
      </p:sp>
      <p:sp>
        <p:nvSpPr>
          <p:cNvPr id="36866" name="Rectangle 6"/>
          <p:cNvSpPr>
            <a:spLocks noGrp="1" noChangeArrowheads="1"/>
          </p:cNvSpPr>
          <p:nvPr>
            <p:ph type="ft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r>
              <a:rPr lang="en-GB" sz="1200">
                <a:solidFill>
                  <a:srgbClr val="000000"/>
                </a:solidFill>
              </a:rPr>
              <a:t>Project Preparation Week 5: Academic Writing</a:t>
            </a:r>
          </a:p>
        </p:txBody>
      </p:sp>
      <p:sp>
        <p:nvSpPr>
          <p:cNvPr id="36867" name="Rectangle 7"/>
          <p:cNvSpPr>
            <a:spLocks noGrp="1" noChangeArrowheads="1"/>
          </p:cNvSpPr>
          <p:nvPr>
            <p:ph type="sldNum"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ＭＳ Ｐゴシック" charset="0"/>
              </a:defRPr>
            </a:lvl9pPr>
          </a:lstStyle>
          <a:p>
            <a:fld id="{7A52A740-68A2-E24E-AE05-28AABCB8BB33}" type="slidenum">
              <a:rPr lang="en-GB" sz="1200">
                <a:solidFill>
                  <a:srgbClr val="000000"/>
                </a:solidFill>
              </a:rPr>
              <a:pPr/>
              <a:t>20</a:t>
            </a:fld>
            <a:endParaRPr lang="en-GB" sz="1200">
              <a:solidFill>
                <a:srgbClr val="000000"/>
              </a:solidFill>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BD0263-BB8E-426B-87A1-5A318C10998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2530783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D0263-BB8E-426B-87A1-5A318C10998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107294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D0263-BB8E-426B-87A1-5A318C10998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159443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D0263-BB8E-426B-87A1-5A318C10998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250152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BD0263-BB8E-426B-87A1-5A318C10998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50348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BD0263-BB8E-426B-87A1-5A318C10998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209265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BD0263-BB8E-426B-87A1-5A318C10998D}" type="datetimeFigureOut">
              <a:rPr lang="en-GB" smtClean="0"/>
              <a:t>07/11/2017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229126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BAE395-094D-4DB2-A3D1-3861B460FF0B}" type="datetimeFigureOut">
              <a:rPr lang="en-GB" smtClean="0"/>
              <a:pPr/>
              <a:t>07/11/2017</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fld id="{C209239E-137B-4BBC-9285-1C6F262E2639}" type="slidenum">
              <a:rPr lang="en-GB" smtClean="0"/>
              <a:pPr/>
              <a:t>‹#›</a:t>
            </a:fld>
            <a:endParaRPr lang="en-GB"/>
          </a:p>
        </p:txBody>
      </p:sp>
    </p:spTree>
    <p:extLst>
      <p:ext uri="{BB962C8B-B14F-4D97-AF65-F5344CB8AC3E}">
        <p14:creationId xmlns:p14="http://schemas.microsoft.com/office/powerpoint/2010/main" val="1577966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D0263-BB8E-426B-87A1-5A318C10998D}" type="datetimeFigureOut">
              <a:rPr lang="en-GB" smtClean="0"/>
              <a:t>07/11/2017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315431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ADBD0263-BB8E-426B-87A1-5A318C10998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335010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ADBD0263-BB8E-426B-87A1-5A318C10998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50F019-ED8A-4113-9E91-BA5EA6A75E99}" type="slidenum">
              <a:rPr lang="en-GB" smtClean="0"/>
              <a:t>‹#›</a:t>
            </a:fld>
            <a:endParaRPr lang="en-GB"/>
          </a:p>
        </p:txBody>
      </p:sp>
    </p:spTree>
    <p:extLst>
      <p:ext uri="{BB962C8B-B14F-4D97-AF65-F5344CB8AC3E}">
        <p14:creationId xmlns:p14="http://schemas.microsoft.com/office/powerpoint/2010/main" val="189374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DBD0263-BB8E-426B-87A1-5A318C10998D}" type="datetimeFigureOut">
              <a:rPr lang="en-GB" smtClean="0"/>
              <a:t>07/11/2017</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50F019-ED8A-4113-9E91-BA5EA6A75E99}" type="slidenum">
              <a:rPr lang="en-GB" smtClean="0"/>
              <a:t>‹#›</a:t>
            </a:fld>
            <a:endParaRPr lang="en-GB"/>
          </a:p>
        </p:txBody>
      </p:sp>
    </p:spTree>
    <p:extLst>
      <p:ext uri="{BB962C8B-B14F-4D97-AF65-F5344CB8AC3E}">
        <p14:creationId xmlns:p14="http://schemas.microsoft.com/office/powerpoint/2010/main" val="169053214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hyperlink" Target="http://library.worc.ac.uk/" TargetMode="External"/><Relationship Id="rId1" Type="http://schemas.openxmlformats.org/officeDocument/2006/relationships/slideLayout" Target="../slideLayouts/slideLayout2.xml"/><Relationship Id="rId6" Type="http://schemas.openxmlformats.org/officeDocument/2006/relationships/hyperlink" Target="http://www.ebay.co.uk/" TargetMode="External"/><Relationship Id="rId5" Type="http://schemas.openxmlformats.org/officeDocument/2006/relationships/image" Target="../media/image3.png"/><Relationship Id="rId4" Type="http://schemas.openxmlformats.org/officeDocument/2006/relationships/hyperlink" Target="http://www.amazon.co.uk/"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png"/><Relationship Id="rId2" Type="http://schemas.openxmlformats.org/officeDocument/2006/relationships/hyperlink" Target="http://scholar.google.co.uk/" TargetMode="External"/><Relationship Id="rId1" Type="http://schemas.openxmlformats.org/officeDocument/2006/relationships/slideLayout" Target="../slideLayouts/slideLayout2.xml"/><Relationship Id="rId6" Type="http://schemas.openxmlformats.org/officeDocument/2006/relationships/hyperlink" Target="http://library.worc.ac.uk/" TargetMode="External"/><Relationship Id="rId5" Type="http://schemas.openxmlformats.org/officeDocument/2006/relationships/image" Target="../media/image6.png"/><Relationship Id="rId4" Type="http://schemas.openxmlformats.org/officeDocument/2006/relationships/hyperlink" Target="https://doaj.or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nhs.uk.hth.walkin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ibrary.worc.ac.uk/"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hyperlink" Target="https://www.mendeley.com/" TargetMode="External"/><Relationship Id="rId1" Type="http://schemas.openxmlformats.org/officeDocument/2006/relationships/slideLayout" Target="../slideLayouts/slideLayout2.xml"/><Relationship Id="rId5" Type="http://schemas.openxmlformats.org/officeDocument/2006/relationships/hyperlink" Target="http://www.neilstoolbox.com/bibliography-creator/" TargetMode="External"/><Relationship Id="rId4" Type="http://schemas.openxmlformats.org/officeDocument/2006/relationships/hyperlink" Target="http://www.citethisforme.com/uk/referencing-generator/harvard"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Academic Skills for IT Students</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4057223"/>
            <a:ext cx="6400800" cy="971977"/>
          </a:xfrm>
        </p:spPr>
        <p:txBody>
          <a:bodyPr>
            <a:normAutofit/>
          </a:bodyPr>
          <a:lstStyle/>
          <a:p>
            <a:pPr algn="r"/>
            <a:r>
              <a:rPr lang="en-US" sz="2000" i="1" dirty="0" smtClean="0"/>
              <a:t>Richard Wilkinson. BA, MSc, PGCE, PGC, MBCS, SFHEA</a:t>
            </a:r>
            <a:endParaRPr lang="en-US" sz="2000" i="1" dirty="0"/>
          </a:p>
        </p:txBody>
      </p:sp>
    </p:spTree>
    <p:extLst>
      <p:ext uri="{BB962C8B-B14F-4D97-AF65-F5344CB8AC3E}">
        <p14:creationId xmlns:p14="http://schemas.microsoft.com/office/powerpoint/2010/main" val="3243433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4. Plan</a:t>
            </a:r>
            <a:endParaRPr lang="en-GB" dirty="0">
              <a:latin typeface="Calibri" charset="0"/>
            </a:endParaRPr>
          </a:p>
        </p:txBody>
      </p:sp>
      <p:sp>
        <p:nvSpPr>
          <p:cNvPr id="2" name="Content Placeholder 1"/>
          <p:cNvSpPr>
            <a:spLocks noGrp="1"/>
          </p:cNvSpPr>
          <p:nvPr>
            <p:ph sz="half" idx="1"/>
          </p:nvPr>
        </p:nvSpPr>
        <p:spPr>
          <a:xfrm>
            <a:off x="676655" y="1417638"/>
            <a:ext cx="3822192" cy="3018502"/>
          </a:xfrm>
        </p:spPr>
        <p:txBody>
          <a:bodyPr>
            <a:normAutofit lnSpcReduction="10000"/>
          </a:bodyPr>
          <a:lstStyle/>
          <a:p>
            <a:pPr>
              <a:lnSpc>
                <a:spcPct val="120000"/>
              </a:lnSpc>
              <a:buClrTx/>
              <a:buNone/>
            </a:pPr>
            <a:r>
              <a:rPr lang="en-GB" sz="2000" b="1" u="sng" dirty="0" smtClean="0">
                <a:solidFill>
                  <a:schemeClr val="tx1"/>
                </a:solidFill>
                <a:latin typeface="Calibri" pitchFamily="34" charset="0"/>
                <a:cs typeface="Calibri" pitchFamily="34" charset="0"/>
              </a:rPr>
              <a:t>Activities</a:t>
            </a:r>
            <a:endParaRPr lang="en-US" sz="2000" b="1" u="sng" dirty="0" smtClean="0">
              <a:solidFill>
                <a:schemeClr val="tx1"/>
              </a:solidFill>
              <a:latin typeface="Calibri" pitchFamily="34" charset="0"/>
              <a:cs typeface="Calibri" pitchFamily="34" charset="0"/>
            </a:endParaRPr>
          </a:p>
          <a:p>
            <a:pPr>
              <a:lnSpc>
                <a:spcPct val="120000"/>
              </a:lnSpc>
              <a:buClrTx/>
              <a:buFont typeface="Arial" pitchFamily="34" charset="0"/>
              <a:buChar char="•"/>
            </a:pPr>
            <a:r>
              <a:rPr lang="en-US" sz="2000" dirty="0" smtClean="0">
                <a:solidFill>
                  <a:schemeClr val="tx1"/>
                </a:solidFill>
                <a:latin typeface="Calibri" pitchFamily="34" charset="0"/>
                <a:cs typeface="Calibri" pitchFamily="34" charset="0"/>
              </a:rPr>
              <a:t>Webbing (aka Spider Diagrams).</a:t>
            </a:r>
          </a:p>
          <a:p>
            <a:pPr>
              <a:lnSpc>
                <a:spcPct val="120000"/>
              </a:lnSpc>
              <a:buClrTx/>
              <a:buFont typeface="Arial" pitchFamily="34" charset="0"/>
              <a:buChar char="•"/>
            </a:pPr>
            <a:r>
              <a:rPr lang="en-GB" sz="2000" dirty="0" smtClean="0">
                <a:solidFill>
                  <a:schemeClr val="tx1"/>
                </a:solidFill>
                <a:latin typeface="Calibri" pitchFamily="34" charset="0"/>
                <a:cs typeface="Calibri" pitchFamily="34" charset="0"/>
              </a:rPr>
              <a:t>Listing.</a:t>
            </a:r>
            <a:endParaRPr lang="en-US" sz="2000" dirty="0" smtClean="0">
              <a:solidFill>
                <a:schemeClr val="tx1"/>
              </a:solidFill>
              <a:latin typeface="Calibri" pitchFamily="34" charset="0"/>
              <a:cs typeface="Calibri" pitchFamily="34" charset="0"/>
            </a:endParaRPr>
          </a:p>
          <a:p>
            <a:pPr>
              <a:lnSpc>
                <a:spcPct val="120000"/>
              </a:lnSpc>
              <a:buClrTx/>
              <a:buFont typeface="Arial" pitchFamily="34" charset="0"/>
              <a:buChar char="•"/>
            </a:pPr>
            <a:r>
              <a:rPr lang="en-US" sz="2000" dirty="0" smtClean="0">
                <a:solidFill>
                  <a:schemeClr val="tx1"/>
                </a:solidFill>
                <a:latin typeface="Calibri" pitchFamily="34" charset="0"/>
                <a:cs typeface="Calibri" pitchFamily="34" charset="0"/>
              </a:rPr>
              <a:t>Flow Charts.</a:t>
            </a:r>
          </a:p>
          <a:p>
            <a:pPr>
              <a:lnSpc>
                <a:spcPct val="120000"/>
              </a:lnSpc>
              <a:buClrTx/>
              <a:buFont typeface="Arial" pitchFamily="34" charset="0"/>
              <a:buChar char="•"/>
            </a:pPr>
            <a:r>
              <a:rPr lang="en-US" sz="2000" dirty="0" smtClean="0">
                <a:solidFill>
                  <a:schemeClr val="tx1"/>
                </a:solidFill>
                <a:latin typeface="Calibri" pitchFamily="34" charset="0"/>
                <a:cs typeface="Calibri" pitchFamily="34" charset="0"/>
              </a:rPr>
              <a:t>Mind Maps.</a:t>
            </a:r>
          </a:p>
          <a:p>
            <a:pPr>
              <a:lnSpc>
                <a:spcPct val="120000"/>
              </a:lnSpc>
              <a:buClrTx/>
              <a:buFont typeface="Arial" pitchFamily="34" charset="0"/>
              <a:buChar char="•"/>
            </a:pPr>
            <a:r>
              <a:rPr lang="en-GB" sz="2000" dirty="0" smtClean="0">
                <a:solidFill>
                  <a:schemeClr val="tx1"/>
                </a:solidFill>
                <a:latin typeface="Calibri" pitchFamily="34" charset="0"/>
                <a:cs typeface="Calibri" pitchFamily="34" charset="0"/>
              </a:rPr>
              <a:t>Free Writing.</a:t>
            </a:r>
            <a:endParaRPr lang="en-US" sz="2000" dirty="0" smtClean="0">
              <a:solidFill>
                <a:schemeClr val="tx1"/>
              </a:solidFill>
              <a:latin typeface="Calibri" pitchFamily="34" charset="0"/>
              <a:cs typeface="Calibri" pitchFamily="34" charset="0"/>
            </a:endParaRPr>
          </a:p>
          <a:p>
            <a:pPr marL="0" indent="0">
              <a:lnSpc>
                <a:spcPct val="150000"/>
              </a:lnSpc>
              <a:buClrTx/>
              <a:buNone/>
            </a:pPr>
            <a:r>
              <a:rPr lang="en-US" sz="2000" dirty="0" smtClean="0">
                <a:solidFill>
                  <a:schemeClr val="tx1"/>
                </a:solidFill>
                <a:latin typeface="Calibri" pitchFamily="34" charset="0"/>
                <a:cs typeface="Calibri" pitchFamily="34" charset="0"/>
              </a:rPr>
              <a:t>      … and many many more</a:t>
            </a:r>
            <a:endParaRPr lang="en-US" sz="2000" dirty="0">
              <a:solidFill>
                <a:schemeClr val="tx1"/>
              </a:solidFill>
              <a:latin typeface="Calibri" pitchFamily="34" charset="0"/>
              <a:cs typeface="Calibri" pitchFamily="34" charset="0"/>
            </a:endParaRPr>
          </a:p>
        </p:txBody>
      </p:sp>
      <p:sp>
        <p:nvSpPr>
          <p:cNvPr id="4" name="Content Placeholder 3"/>
          <p:cNvSpPr>
            <a:spLocks noGrp="1"/>
          </p:cNvSpPr>
          <p:nvPr>
            <p:ph sz="half" idx="2"/>
          </p:nvPr>
        </p:nvSpPr>
        <p:spPr>
          <a:xfrm>
            <a:off x="4645152" y="1417638"/>
            <a:ext cx="3822192" cy="3018501"/>
          </a:xfrm>
        </p:spPr>
        <p:txBody>
          <a:bodyPr/>
          <a:lstStyle/>
          <a:p>
            <a:pPr>
              <a:buNone/>
            </a:pPr>
            <a:r>
              <a:rPr lang="en-GB" sz="2000" b="1" u="sng" dirty="0" smtClean="0">
                <a:solidFill>
                  <a:srgbClr val="0070C0"/>
                </a:solidFill>
                <a:latin typeface="Calibri" charset="0"/>
              </a:rPr>
              <a:t>Applied To Your Work</a:t>
            </a:r>
          </a:p>
          <a:p>
            <a:pPr>
              <a:buClr>
                <a:schemeClr val="tx2">
                  <a:lumMod val="60000"/>
                  <a:lumOff val="40000"/>
                </a:schemeClr>
              </a:buClr>
              <a:buFont typeface="Arial" pitchFamily="34" charset="0"/>
              <a:buChar char="•"/>
            </a:pPr>
            <a:r>
              <a:rPr lang="en-GB" sz="2000" dirty="0" smtClean="0">
                <a:solidFill>
                  <a:srgbClr val="0070C0"/>
                </a:solidFill>
                <a:latin typeface="Calibri" charset="0"/>
              </a:rPr>
              <a:t>Chose a method and produce a brief plan of your work BEFORE starting the writing process.</a:t>
            </a:r>
          </a:p>
          <a:p>
            <a:pPr>
              <a:buClr>
                <a:schemeClr val="tx2">
                  <a:lumMod val="60000"/>
                  <a:lumOff val="40000"/>
                </a:schemeClr>
              </a:buClr>
              <a:buFont typeface="Arial" pitchFamily="34" charset="0"/>
              <a:buChar char="•"/>
            </a:pPr>
            <a:r>
              <a:rPr lang="en-GB" sz="2000" dirty="0" smtClean="0">
                <a:solidFill>
                  <a:srgbClr val="0070C0"/>
                </a:solidFill>
                <a:latin typeface="Calibri" charset="0"/>
              </a:rPr>
              <a:t>Believe it or not, it will save you time in the long run and as you know you don’t have long between assignments.</a:t>
            </a:r>
          </a:p>
        </p:txBody>
      </p:sp>
      <p:sp>
        <p:nvSpPr>
          <p:cNvPr id="6" name="TextBox 5"/>
          <p:cNvSpPr txBox="1"/>
          <p:nvPr/>
        </p:nvSpPr>
        <p:spPr>
          <a:xfrm>
            <a:off x="235974" y="4708432"/>
            <a:ext cx="8681884" cy="400110"/>
          </a:xfrm>
          <a:prstGeom prst="rect">
            <a:avLst/>
          </a:prstGeom>
          <a:noFill/>
        </p:spPr>
        <p:txBody>
          <a:bodyPr wrap="square" rtlCol="0">
            <a:spAutoFit/>
          </a:bodyPr>
          <a:lstStyle/>
          <a:p>
            <a:pPr algn="ctr">
              <a:spcBef>
                <a:spcPts val="300"/>
              </a:spcBef>
              <a:spcAft>
                <a:spcPts val="300"/>
              </a:spcAft>
            </a:pPr>
            <a:r>
              <a:rPr lang="en-US" sz="2000" b="1" i="1" dirty="0" smtClean="0">
                <a:solidFill>
                  <a:srgbClr val="FF0000"/>
                </a:solidFill>
              </a:rPr>
              <a:t>“Failing to plan is planning to fail.”</a:t>
            </a:r>
            <a:r>
              <a:rPr lang="en-US" sz="2000" b="1" dirty="0" smtClean="0">
                <a:solidFill>
                  <a:srgbClr val="FF0000"/>
                </a:solidFill>
              </a:rPr>
              <a:t> (</a:t>
            </a:r>
            <a:r>
              <a:rPr lang="en-US" sz="2000" b="1" dirty="0" err="1" smtClean="0">
                <a:solidFill>
                  <a:srgbClr val="FF0000"/>
                </a:solidFill>
              </a:rPr>
              <a:t>Lakein</a:t>
            </a:r>
            <a:r>
              <a:rPr lang="en-US" sz="2000" b="1" dirty="0" smtClean="0">
                <a:solidFill>
                  <a:srgbClr val="FF0000"/>
                </a:solidFill>
              </a:rPr>
              <a:t>, Circa. 1970)</a:t>
            </a:r>
            <a:endParaRPr lang="en-US" sz="2000" b="1" dirty="0">
              <a:solidFill>
                <a:srgbClr val="FF0000"/>
              </a:solidFill>
            </a:endParaRPr>
          </a:p>
        </p:txBody>
      </p:sp>
    </p:spTree>
    <p:extLst>
      <p:ext uri="{BB962C8B-B14F-4D97-AF65-F5344CB8AC3E}">
        <p14:creationId xmlns:p14="http://schemas.microsoft.com/office/powerpoint/2010/main" val="352660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ChangeArrowheads="1"/>
          </p:cNvSpPr>
          <p:nvPr/>
        </p:nvSpPr>
        <p:spPr bwMode="auto">
          <a:xfrm>
            <a:off x="512379" y="1415010"/>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dirty="0">
                <a:solidFill>
                  <a:schemeClr val="tx1"/>
                </a:solidFill>
                <a:latin typeface="Calibri" charset="0"/>
              </a:rPr>
              <a:t>	</a:t>
            </a:r>
            <a:r>
              <a:rPr lang="en-GB" sz="2000" b="1" u="sng" dirty="0">
                <a:solidFill>
                  <a:schemeClr val="tx1"/>
                </a:solidFill>
                <a:latin typeface="Calibri" charset="0"/>
              </a:rPr>
              <a:t>Activities</a:t>
            </a: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Produce a skeleton of the overall piece of writing.</a:t>
            </a: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Compile text within each section of the skeleton.</a:t>
            </a:r>
          </a:p>
        </p:txBody>
      </p:sp>
      <p:sp>
        <p:nvSpPr>
          <p:cNvPr id="5" name="Rectangle 4"/>
          <p:cNvSpPr txBox="1">
            <a:spLocks noChangeArrowheads="1"/>
          </p:cNvSpPr>
          <p:nvPr/>
        </p:nvSpPr>
        <p:spPr bwMode="auto">
          <a:xfrm>
            <a:off x="4703379" y="1415010"/>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b="1" dirty="0">
                <a:solidFill>
                  <a:srgbClr val="0070C0"/>
                </a:solidFill>
                <a:latin typeface="Calibri" charset="0"/>
              </a:rPr>
              <a:t>	</a:t>
            </a:r>
            <a:r>
              <a:rPr lang="en-GB" sz="2000" b="1" u="sng" dirty="0">
                <a:solidFill>
                  <a:srgbClr val="0070C0"/>
                </a:solidFill>
                <a:latin typeface="Calibri" charset="0"/>
              </a:rPr>
              <a:t>Applied To Your Work</a:t>
            </a:r>
          </a:p>
          <a:p>
            <a:pPr eaLnBrk="1" hangingPunct="1">
              <a:spcBef>
                <a:spcPct val="20000"/>
              </a:spcBef>
              <a:buFont typeface="Times New Roman" charset="0"/>
              <a:buChar char="•"/>
            </a:pPr>
            <a:r>
              <a:rPr lang="en-GB" sz="2000" dirty="0">
                <a:solidFill>
                  <a:srgbClr val="0070C0"/>
                </a:solidFill>
                <a:latin typeface="Calibri" charset="0"/>
              </a:rPr>
              <a:t>Title, Introduction, Short Summary of </a:t>
            </a:r>
            <a:r>
              <a:rPr lang="en-GB" sz="2000" dirty="0" smtClean="0">
                <a:solidFill>
                  <a:srgbClr val="0070C0"/>
                </a:solidFill>
                <a:latin typeface="Calibri" charset="0"/>
              </a:rPr>
              <a:t>Research, Analysis</a:t>
            </a:r>
            <a:r>
              <a:rPr lang="en-GB" sz="2000" dirty="0">
                <a:solidFill>
                  <a:srgbClr val="0070C0"/>
                </a:solidFill>
                <a:latin typeface="Calibri" charset="0"/>
              </a:rPr>
              <a:t>, Conclusion, References, Glossary.</a:t>
            </a:r>
          </a:p>
          <a:p>
            <a:pPr eaLnBrk="1" hangingPunct="1">
              <a:spcBef>
                <a:spcPct val="20000"/>
              </a:spcBef>
              <a:buFont typeface="Times New Roman" charset="0"/>
              <a:buChar char="•"/>
            </a:pPr>
            <a:endParaRPr lang="en-GB" sz="2000" dirty="0" smtClean="0">
              <a:solidFill>
                <a:srgbClr val="0070C0"/>
              </a:solidFill>
              <a:latin typeface="Calibri" charset="0"/>
            </a:endParaRPr>
          </a:p>
          <a:p>
            <a:pPr eaLnBrk="1" hangingPunct="1">
              <a:spcBef>
                <a:spcPct val="20000"/>
              </a:spcBef>
              <a:buFont typeface="Times New Roman" charset="0"/>
              <a:buChar char="•"/>
            </a:pPr>
            <a:r>
              <a:rPr lang="en-GB" sz="2000" dirty="0" smtClean="0">
                <a:solidFill>
                  <a:srgbClr val="0070C0"/>
                </a:solidFill>
                <a:latin typeface="Calibri" charset="0"/>
              </a:rPr>
              <a:t>Fill </a:t>
            </a:r>
            <a:r>
              <a:rPr lang="en-GB" sz="2000" dirty="0">
                <a:solidFill>
                  <a:srgbClr val="0070C0"/>
                </a:solidFill>
                <a:latin typeface="Calibri" charset="0"/>
              </a:rPr>
              <a:t>out a draft of </a:t>
            </a:r>
            <a:r>
              <a:rPr lang="en-GB" sz="2000" dirty="0" smtClean="0">
                <a:solidFill>
                  <a:srgbClr val="0070C0"/>
                </a:solidFill>
                <a:latin typeface="Calibri" charset="0"/>
              </a:rPr>
              <a:t>the whole assignment.</a:t>
            </a:r>
            <a:endParaRPr lang="en-GB" sz="2000" dirty="0">
              <a:solidFill>
                <a:srgbClr val="0070C0"/>
              </a:solidFill>
              <a:latin typeface="Calibri" charset="0"/>
            </a:endParaRPr>
          </a:p>
          <a:p>
            <a:pPr eaLnBrk="1" hangingPunct="1">
              <a:spcBef>
                <a:spcPct val="20000"/>
              </a:spcBef>
              <a:buFont typeface="Times New Roman" charset="0"/>
              <a:buChar char="•"/>
            </a:pPr>
            <a:r>
              <a:rPr lang="en-GB" sz="2000" dirty="0">
                <a:solidFill>
                  <a:srgbClr val="0070C0"/>
                </a:solidFill>
                <a:latin typeface="Calibri" charset="0"/>
              </a:rPr>
              <a:t>Find appropriate text and quotes to support argument.</a:t>
            </a:r>
          </a:p>
          <a:p>
            <a:pPr eaLnBrk="1" hangingPunct="1">
              <a:spcBef>
                <a:spcPct val="20000"/>
              </a:spcBef>
              <a:buFont typeface="Times New Roman" charset="0"/>
              <a:buChar char="•"/>
            </a:pPr>
            <a:r>
              <a:rPr lang="en-GB" sz="2000" dirty="0">
                <a:solidFill>
                  <a:srgbClr val="0070C0"/>
                </a:solidFill>
                <a:latin typeface="Calibri" charset="0"/>
              </a:rPr>
              <a:t>Use citations and references.</a:t>
            </a:r>
          </a:p>
        </p:txBody>
      </p:sp>
      <p:sp>
        <p:nvSpPr>
          <p:cNvPr id="2" name="Title 1"/>
          <p:cNvSpPr>
            <a:spLocks noGrp="1"/>
          </p:cNvSpPr>
          <p:nvPr>
            <p:ph type="title"/>
          </p:nvPr>
        </p:nvSpPr>
        <p:spPr/>
        <p:txBody>
          <a:bodyPr>
            <a:normAutofit/>
          </a:bodyPr>
          <a:lstStyle/>
          <a:p>
            <a:r>
              <a:rPr lang="en-US" dirty="0" smtClean="0"/>
              <a:t>5. Draft</a:t>
            </a:r>
            <a:endParaRPr lang="en-US" dirty="0"/>
          </a:p>
        </p:txBody>
      </p:sp>
    </p:spTree>
    <p:extLst>
      <p:ext uri="{BB962C8B-B14F-4D97-AF65-F5344CB8AC3E}">
        <p14:creationId xmlns:p14="http://schemas.microsoft.com/office/powerpoint/2010/main" val="3008029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txBox="1">
            <a:spLocks noChangeArrowheads="1"/>
          </p:cNvSpPr>
          <p:nvPr/>
        </p:nvSpPr>
        <p:spPr bwMode="auto">
          <a:xfrm>
            <a:off x="457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lnSpc>
                <a:spcPct val="80000"/>
              </a:lnSpc>
              <a:spcBef>
                <a:spcPct val="20000"/>
              </a:spcBef>
              <a:buFont typeface="Times New Roman" charset="0"/>
              <a:buNone/>
            </a:pPr>
            <a:r>
              <a:rPr lang="en-GB" sz="2000">
                <a:solidFill>
                  <a:schemeClr val="tx1"/>
                </a:solidFill>
                <a:latin typeface="Calibri" charset="0"/>
              </a:rPr>
              <a:t>	</a:t>
            </a:r>
            <a:r>
              <a:rPr lang="en-GB" sz="2000" b="1" u="sng">
                <a:solidFill>
                  <a:schemeClr val="tx1"/>
                </a:solidFill>
                <a:latin typeface="Calibri" charset="0"/>
              </a:rPr>
              <a:t>Activities</a:t>
            </a:r>
            <a:endParaRPr lang="en-GB" sz="2000">
              <a:solidFill>
                <a:schemeClr val="tx1"/>
              </a:solidFill>
              <a:latin typeface="Calibri" charset="0"/>
            </a:endParaRPr>
          </a:p>
          <a:p>
            <a:pPr eaLnBrk="1" hangingPunct="1">
              <a:lnSpc>
                <a:spcPct val="80000"/>
              </a:lnSpc>
              <a:spcBef>
                <a:spcPct val="20000"/>
              </a:spcBef>
              <a:buFont typeface="Times New Roman" charset="0"/>
              <a:buChar char="•"/>
            </a:pPr>
            <a:r>
              <a:rPr lang="en-GB" sz="2000">
                <a:solidFill>
                  <a:schemeClr val="tx1"/>
                </a:solidFill>
                <a:latin typeface="Calibri" charset="0"/>
              </a:rPr>
              <a:t>Check if you have met all the requirements for the piece of writing.</a:t>
            </a:r>
          </a:p>
          <a:p>
            <a:pPr eaLnBrk="1" hangingPunct="1">
              <a:lnSpc>
                <a:spcPct val="80000"/>
              </a:lnSpc>
              <a:spcBef>
                <a:spcPct val="20000"/>
              </a:spcBef>
              <a:buFont typeface="Times New Roman" charset="0"/>
              <a:buChar char="•"/>
            </a:pPr>
            <a:endParaRPr lang="en-GB" sz="2000">
              <a:solidFill>
                <a:schemeClr val="tx1"/>
              </a:solidFill>
              <a:latin typeface="Calibri" charset="0"/>
            </a:endParaRPr>
          </a:p>
          <a:p>
            <a:pPr eaLnBrk="1" hangingPunct="1">
              <a:lnSpc>
                <a:spcPct val="80000"/>
              </a:lnSpc>
              <a:spcBef>
                <a:spcPct val="20000"/>
              </a:spcBef>
              <a:buFont typeface="Times New Roman" charset="0"/>
              <a:buChar char="•"/>
            </a:pPr>
            <a:r>
              <a:rPr lang="en-GB" sz="2000">
                <a:solidFill>
                  <a:schemeClr val="tx1"/>
                </a:solidFill>
                <a:latin typeface="Calibri" charset="0"/>
              </a:rPr>
              <a:t>Check if you have included all the information you collected.</a:t>
            </a:r>
          </a:p>
          <a:p>
            <a:pPr eaLnBrk="1" hangingPunct="1">
              <a:lnSpc>
                <a:spcPct val="80000"/>
              </a:lnSpc>
              <a:spcBef>
                <a:spcPct val="20000"/>
              </a:spcBef>
              <a:buFont typeface="Times New Roman" charset="0"/>
              <a:buChar char="•"/>
            </a:pPr>
            <a:endParaRPr lang="en-GB" sz="2000">
              <a:solidFill>
                <a:schemeClr val="tx1"/>
              </a:solidFill>
              <a:latin typeface="Calibri" charset="0"/>
            </a:endParaRPr>
          </a:p>
          <a:p>
            <a:pPr eaLnBrk="1" hangingPunct="1">
              <a:lnSpc>
                <a:spcPct val="80000"/>
              </a:lnSpc>
              <a:spcBef>
                <a:spcPct val="20000"/>
              </a:spcBef>
              <a:buFont typeface="Times New Roman" charset="0"/>
              <a:buChar char="•"/>
            </a:pPr>
            <a:r>
              <a:rPr lang="en-GB" sz="2000">
                <a:solidFill>
                  <a:schemeClr val="tx1"/>
                </a:solidFill>
                <a:latin typeface="Calibri" charset="0"/>
              </a:rPr>
              <a:t>Check if you have presented everything to the best of your ability.</a:t>
            </a:r>
          </a:p>
        </p:txBody>
      </p:sp>
      <p:sp>
        <p:nvSpPr>
          <p:cNvPr id="5" name="Rectangle 4"/>
          <p:cNvSpPr txBox="1">
            <a:spLocks noChangeArrowheads="1"/>
          </p:cNvSpPr>
          <p:nvPr/>
        </p:nvSpPr>
        <p:spPr bwMode="auto">
          <a:xfrm>
            <a:off x="4648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lnSpc>
                <a:spcPct val="80000"/>
              </a:lnSpc>
              <a:spcBef>
                <a:spcPct val="20000"/>
              </a:spcBef>
              <a:buFont typeface="Times New Roman" charset="0"/>
              <a:buNone/>
            </a:pPr>
            <a:r>
              <a:rPr lang="en-GB" sz="2000" b="1" dirty="0">
                <a:solidFill>
                  <a:srgbClr val="0070C0"/>
                </a:solidFill>
                <a:latin typeface="Calibri" charset="0"/>
              </a:rPr>
              <a:t>	</a:t>
            </a:r>
            <a:r>
              <a:rPr lang="en-GB" sz="2000" b="1" u="sng" dirty="0">
                <a:solidFill>
                  <a:srgbClr val="0070C0"/>
                </a:solidFill>
                <a:latin typeface="Calibri" charset="0"/>
              </a:rPr>
              <a:t>Applied To Your Work</a:t>
            </a:r>
          </a:p>
          <a:p>
            <a:pPr eaLnBrk="1" hangingPunct="1">
              <a:lnSpc>
                <a:spcPct val="80000"/>
              </a:lnSpc>
              <a:spcBef>
                <a:spcPct val="20000"/>
              </a:spcBef>
              <a:buFont typeface="Times New Roman" charset="0"/>
              <a:buChar char="•"/>
            </a:pPr>
            <a:r>
              <a:rPr lang="en-GB" sz="2000" dirty="0">
                <a:solidFill>
                  <a:srgbClr val="0070C0"/>
                </a:solidFill>
                <a:latin typeface="Calibri" charset="0"/>
              </a:rPr>
              <a:t>Have you included all the sections required?</a:t>
            </a: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r>
              <a:rPr lang="en-GB" sz="2000" dirty="0">
                <a:solidFill>
                  <a:srgbClr val="0070C0"/>
                </a:solidFill>
                <a:latin typeface="Calibri" charset="0"/>
              </a:rPr>
              <a:t>Are there any sources not fully used?</a:t>
            </a: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r>
              <a:rPr lang="en-GB" sz="2000" dirty="0">
                <a:solidFill>
                  <a:srgbClr val="0070C0"/>
                </a:solidFill>
                <a:latin typeface="Calibri" charset="0"/>
              </a:rPr>
              <a:t>Is the argument lacking in any places?</a:t>
            </a:r>
          </a:p>
          <a:p>
            <a:pPr eaLnBrk="1" hangingPunct="1">
              <a:lnSpc>
                <a:spcPct val="80000"/>
              </a:lnSpc>
              <a:spcBef>
                <a:spcPct val="20000"/>
              </a:spcBef>
              <a:buFont typeface="Times New Roman" charset="0"/>
              <a:buChar char="•"/>
            </a:pPr>
            <a:r>
              <a:rPr lang="en-GB" sz="2000" dirty="0">
                <a:solidFill>
                  <a:srgbClr val="0070C0"/>
                </a:solidFill>
                <a:latin typeface="Calibri" charset="0"/>
              </a:rPr>
              <a:t>Could more information be given?</a:t>
            </a:r>
          </a:p>
          <a:p>
            <a:pPr eaLnBrk="1" hangingPunct="1">
              <a:lnSpc>
                <a:spcPct val="80000"/>
              </a:lnSpc>
              <a:spcBef>
                <a:spcPct val="20000"/>
              </a:spcBef>
              <a:buFont typeface="Times New Roman" charset="0"/>
              <a:buChar char="•"/>
            </a:pPr>
            <a:r>
              <a:rPr lang="en-GB" sz="2000" dirty="0">
                <a:solidFill>
                  <a:srgbClr val="0070C0"/>
                </a:solidFill>
                <a:latin typeface="Calibri" charset="0"/>
              </a:rPr>
              <a:t>Roughly mark the work, improve any lesser areas.</a:t>
            </a:r>
          </a:p>
        </p:txBody>
      </p:sp>
      <p:sp>
        <p:nvSpPr>
          <p:cNvPr id="2" name="Title 1"/>
          <p:cNvSpPr>
            <a:spLocks noGrp="1"/>
          </p:cNvSpPr>
          <p:nvPr>
            <p:ph type="title"/>
          </p:nvPr>
        </p:nvSpPr>
        <p:spPr/>
        <p:txBody>
          <a:bodyPr>
            <a:normAutofit/>
          </a:bodyPr>
          <a:lstStyle/>
          <a:p>
            <a:r>
              <a:rPr lang="en-US" dirty="0" smtClean="0"/>
              <a:t>6. Review</a:t>
            </a:r>
            <a:endParaRPr lang="en-US" dirty="0"/>
          </a:p>
        </p:txBody>
      </p:sp>
    </p:spTree>
    <p:extLst>
      <p:ext uri="{BB962C8B-B14F-4D97-AF65-F5344CB8AC3E}">
        <p14:creationId xmlns:p14="http://schemas.microsoft.com/office/powerpoint/2010/main" val="25646603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txBox="1">
            <a:spLocks noChangeArrowheads="1"/>
          </p:cNvSpPr>
          <p:nvPr/>
        </p:nvSpPr>
        <p:spPr bwMode="auto">
          <a:xfrm>
            <a:off x="457200" y="1415010"/>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a:solidFill>
                  <a:schemeClr val="tx1"/>
                </a:solidFill>
                <a:latin typeface="Calibri" charset="0"/>
              </a:rPr>
              <a:t>	</a:t>
            </a:r>
            <a:r>
              <a:rPr lang="en-GB" sz="2000" b="1" u="sng">
                <a:solidFill>
                  <a:schemeClr val="tx1"/>
                </a:solidFill>
                <a:latin typeface="Calibri" charset="0"/>
              </a:rPr>
              <a:t>Activities</a:t>
            </a:r>
            <a:endParaRPr lang="en-GB" sz="2000">
              <a:solidFill>
                <a:schemeClr val="tx1"/>
              </a:solidFill>
              <a:latin typeface="Calibri" charset="0"/>
            </a:endParaRPr>
          </a:p>
          <a:p>
            <a:pPr eaLnBrk="1" hangingPunct="1">
              <a:spcBef>
                <a:spcPct val="20000"/>
              </a:spcBef>
              <a:buFont typeface="Times New Roman" charset="0"/>
              <a:buChar char="•"/>
            </a:pPr>
            <a:r>
              <a:rPr lang="en-GB" sz="2000">
                <a:solidFill>
                  <a:schemeClr val="tx1"/>
                </a:solidFill>
                <a:latin typeface="Calibri" charset="0"/>
              </a:rPr>
              <a:t>Check everything in written in an academic style.</a:t>
            </a:r>
          </a:p>
          <a:p>
            <a:pPr eaLnBrk="1" hangingPunct="1">
              <a:spcBef>
                <a:spcPct val="20000"/>
              </a:spcBef>
              <a:buFont typeface="Times New Roman" charset="0"/>
              <a:buChar char="•"/>
            </a:pPr>
            <a:endParaRPr lang="en-GB" sz="2000">
              <a:solidFill>
                <a:schemeClr val="tx1"/>
              </a:solidFill>
              <a:latin typeface="Calibri" charset="0"/>
            </a:endParaRPr>
          </a:p>
          <a:p>
            <a:pPr eaLnBrk="1" hangingPunct="1">
              <a:spcBef>
                <a:spcPct val="20000"/>
              </a:spcBef>
              <a:buFont typeface="Times New Roman" charset="0"/>
              <a:buChar char="•"/>
            </a:pPr>
            <a:endParaRPr lang="en-GB" sz="2000">
              <a:solidFill>
                <a:schemeClr val="tx1"/>
              </a:solidFill>
              <a:latin typeface="Calibri" charset="0"/>
            </a:endParaRPr>
          </a:p>
          <a:p>
            <a:pPr eaLnBrk="1" hangingPunct="1">
              <a:spcBef>
                <a:spcPct val="20000"/>
              </a:spcBef>
              <a:buFont typeface="Times New Roman" charset="0"/>
              <a:buChar char="•"/>
            </a:pPr>
            <a:r>
              <a:rPr lang="en-GB" sz="2000">
                <a:solidFill>
                  <a:schemeClr val="tx1"/>
                </a:solidFill>
                <a:latin typeface="Calibri" charset="0"/>
              </a:rPr>
              <a:t>Get rid of any obvious errors.</a:t>
            </a:r>
          </a:p>
        </p:txBody>
      </p:sp>
      <p:sp>
        <p:nvSpPr>
          <p:cNvPr id="5" name="Rectangle 4"/>
          <p:cNvSpPr txBox="1">
            <a:spLocks noChangeArrowheads="1"/>
          </p:cNvSpPr>
          <p:nvPr/>
        </p:nvSpPr>
        <p:spPr bwMode="auto">
          <a:xfrm>
            <a:off x="4648200" y="1415010"/>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b="1" dirty="0">
                <a:solidFill>
                  <a:srgbClr val="0070C0"/>
                </a:solidFill>
                <a:latin typeface="Calibri" charset="0"/>
              </a:rPr>
              <a:t>	</a:t>
            </a:r>
            <a:r>
              <a:rPr lang="en-GB" sz="2000" b="1" u="sng" dirty="0">
                <a:solidFill>
                  <a:srgbClr val="0070C0"/>
                </a:solidFill>
                <a:latin typeface="Calibri" charset="0"/>
              </a:rPr>
              <a:t>Applied To Your Work</a:t>
            </a:r>
          </a:p>
          <a:p>
            <a:pPr eaLnBrk="1" hangingPunct="1">
              <a:spcBef>
                <a:spcPct val="20000"/>
              </a:spcBef>
              <a:buFont typeface="Times New Roman" charset="0"/>
              <a:buChar char="•"/>
            </a:pPr>
            <a:r>
              <a:rPr lang="en-GB" sz="2000" dirty="0">
                <a:solidFill>
                  <a:srgbClr val="0070C0"/>
                </a:solidFill>
                <a:latin typeface="Calibri" charset="0"/>
              </a:rPr>
              <a:t>Look for structural problems, use of first person.</a:t>
            </a:r>
          </a:p>
          <a:p>
            <a:pPr eaLnBrk="1" hangingPunct="1">
              <a:spcBef>
                <a:spcPct val="20000"/>
              </a:spcBef>
              <a:buFont typeface="Times New Roman" charset="0"/>
              <a:buChar char="•"/>
            </a:pPr>
            <a:endParaRPr lang="en-GB" sz="2000" dirty="0">
              <a:solidFill>
                <a:srgbClr val="0070C0"/>
              </a:solidFill>
              <a:latin typeface="Calibri" charset="0"/>
            </a:endParaRPr>
          </a:p>
          <a:p>
            <a:pPr eaLnBrk="1" hangingPunct="1">
              <a:spcBef>
                <a:spcPct val="20000"/>
              </a:spcBef>
              <a:buFont typeface="Times New Roman" charset="0"/>
              <a:buChar char="•"/>
            </a:pPr>
            <a:endParaRPr lang="en-GB" sz="2000" dirty="0">
              <a:solidFill>
                <a:srgbClr val="0070C0"/>
              </a:solidFill>
              <a:latin typeface="Calibri" charset="0"/>
            </a:endParaRPr>
          </a:p>
          <a:p>
            <a:pPr eaLnBrk="1" hangingPunct="1">
              <a:spcBef>
                <a:spcPct val="20000"/>
              </a:spcBef>
              <a:buFont typeface="Times New Roman" charset="0"/>
              <a:buChar char="•"/>
            </a:pPr>
            <a:r>
              <a:rPr lang="en-GB" sz="2000" dirty="0">
                <a:solidFill>
                  <a:srgbClr val="0070C0"/>
                </a:solidFill>
                <a:latin typeface="Calibri" charset="0"/>
              </a:rPr>
              <a:t>Make sure that each sentence makes sense.</a:t>
            </a:r>
          </a:p>
          <a:p>
            <a:pPr eaLnBrk="1" hangingPunct="1">
              <a:spcBef>
                <a:spcPct val="20000"/>
              </a:spcBef>
              <a:buFont typeface="Times New Roman" charset="0"/>
              <a:buChar char="•"/>
            </a:pPr>
            <a:r>
              <a:rPr lang="en-GB" sz="2000" dirty="0">
                <a:solidFill>
                  <a:srgbClr val="0070C0"/>
                </a:solidFill>
                <a:latin typeface="Calibri" charset="0"/>
              </a:rPr>
              <a:t>Make sure that all arguments flow in a logical manner.</a:t>
            </a:r>
          </a:p>
          <a:p>
            <a:pPr eaLnBrk="1" hangingPunct="1">
              <a:spcBef>
                <a:spcPct val="20000"/>
              </a:spcBef>
              <a:buFont typeface="Times New Roman" charset="0"/>
              <a:buChar char="•"/>
            </a:pPr>
            <a:r>
              <a:rPr lang="en-GB" sz="2000" dirty="0">
                <a:solidFill>
                  <a:srgbClr val="0070C0"/>
                </a:solidFill>
                <a:latin typeface="Calibri" charset="0"/>
              </a:rPr>
              <a:t>Ensure that ideas are introduced before they are used.</a:t>
            </a:r>
          </a:p>
        </p:txBody>
      </p:sp>
      <p:sp>
        <p:nvSpPr>
          <p:cNvPr id="2" name="Title 1"/>
          <p:cNvSpPr>
            <a:spLocks noGrp="1"/>
          </p:cNvSpPr>
          <p:nvPr>
            <p:ph type="title"/>
          </p:nvPr>
        </p:nvSpPr>
        <p:spPr/>
        <p:txBody>
          <a:bodyPr>
            <a:normAutofit/>
          </a:bodyPr>
          <a:lstStyle/>
          <a:p>
            <a:r>
              <a:rPr lang="en-US" dirty="0" smtClean="0"/>
              <a:t>7. Proof</a:t>
            </a:r>
            <a:endParaRPr lang="en-US" dirty="0"/>
          </a:p>
        </p:txBody>
      </p:sp>
    </p:spTree>
    <p:extLst>
      <p:ext uri="{BB962C8B-B14F-4D97-AF65-F5344CB8AC3E}">
        <p14:creationId xmlns:p14="http://schemas.microsoft.com/office/powerpoint/2010/main" val="2229621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txBox="1">
            <a:spLocks noChangeArrowheads="1"/>
          </p:cNvSpPr>
          <p:nvPr/>
        </p:nvSpPr>
        <p:spPr bwMode="auto">
          <a:xfrm>
            <a:off x="457200" y="1417638"/>
            <a:ext cx="4038600" cy="35796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dirty="0">
                <a:solidFill>
                  <a:schemeClr val="tx1"/>
                </a:solidFill>
                <a:latin typeface="Calibri" charset="0"/>
              </a:rPr>
              <a:t>	</a:t>
            </a:r>
            <a:r>
              <a:rPr lang="en-GB" sz="2000" b="1" u="sng" dirty="0">
                <a:solidFill>
                  <a:schemeClr val="tx1"/>
                </a:solidFill>
                <a:latin typeface="Calibri" charset="0"/>
              </a:rPr>
              <a:t>Activities</a:t>
            </a: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Hand in the writing in the format required and </a:t>
            </a:r>
            <a:r>
              <a:rPr lang="en-GB" sz="2000" u="sng" dirty="0">
                <a:solidFill>
                  <a:schemeClr val="tx1"/>
                </a:solidFill>
                <a:latin typeface="Calibri" charset="0"/>
              </a:rPr>
              <a:t>before the deadline</a:t>
            </a:r>
            <a:r>
              <a:rPr lang="en-GB" sz="2000" dirty="0">
                <a:solidFill>
                  <a:schemeClr val="tx1"/>
                </a:solidFill>
                <a:latin typeface="Calibri" charset="0"/>
              </a:rPr>
              <a:t>.</a:t>
            </a:r>
          </a:p>
        </p:txBody>
      </p:sp>
      <p:sp>
        <p:nvSpPr>
          <p:cNvPr id="5" name="Rectangle 4"/>
          <p:cNvSpPr txBox="1">
            <a:spLocks noChangeArrowheads="1"/>
          </p:cNvSpPr>
          <p:nvPr/>
        </p:nvSpPr>
        <p:spPr bwMode="auto">
          <a:xfrm>
            <a:off x="4648200" y="1417638"/>
            <a:ext cx="4038600" cy="35796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b="1" dirty="0">
                <a:solidFill>
                  <a:schemeClr val="accent2"/>
                </a:solidFill>
                <a:latin typeface="Calibri" charset="0"/>
              </a:rPr>
              <a:t>	</a:t>
            </a:r>
            <a:r>
              <a:rPr lang="en-GB" sz="2000" b="1" u="sng" dirty="0">
                <a:solidFill>
                  <a:srgbClr val="0070C0"/>
                </a:solidFill>
                <a:latin typeface="Calibri" charset="0"/>
              </a:rPr>
              <a:t>Applied To Your Work</a:t>
            </a:r>
          </a:p>
          <a:p>
            <a:pPr eaLnBrk="1" hangingPunct="1">
              <a:spcBef>
                <a:spcPct val="20000"/>
              </a:spcBef>
              <a:buFont typeface="Times New Roman" charset="0"/>
              <a:buChar char="•"/>
            </a:pPr>
            <a:r>
              <a:rPr lang="en-GB" sz="2000" dirty="0">
                <a:solidFill>
                  <a:srgbClr val="0070C0"/>
                </a:solidFill>
                <a:latin typeface="Calibri" charset="0"/>
              </a:rPr>
              <a:t>Hand in the work </a:t>
            </a:r>
            <a:r>
              <a:rPr lang="en-GB" sz="2000" dirty="0" smtClean="0">
                <a:solidFill>
                  <a:srgbClr val="0070C0"/>
                </a:solidFill>
                <a:latin typeface="Calibri" charset="0"/>
              </a:rPr>
              <a:t>to VLE (BlackBoard) via upload link.</a:t>
            </a:r>
            <a:endParaRPr lang="en-GB" sz="2000" dirty="0">
              <a:solidFill>
                <a:srgbClr val="0070C0"/>
              </a:solidFill>
              <a:latin typeface="Calibri" charset="0"/>
            </a:endParaRPr>
          </a:p>
        </p:txBody>
      </p:sp>
      <p:sp>
        <p:nvSpPr>
          <p:cNvPr id="2" name="Title 1"/>
          <p:cNvSpPr>
            <a:spLocks noGrp="1"/>
          </p:cNvSpPr>
          <p:nvPr>
            <p:ph type="title"/>
          </p:nvPr>
        </p:nvSpPr>
        <p:spPr/>
        <p:txBody>
          <a:bodyPr>
            <a:normAutofit/>
          </a:bodyPr>
          <a:lstStyle/>
          <a:p>
            <a:r>
              <a:rPr lang="en-US" dirty="0" smtClean="0"/>
              <a:t>8. Submit</a:t>
            </a:r>
            <a:endParaRPr lang="en-US" dirty="0"/>
          </a:p>
        </p:txBody>
      </p:sp>
    </p:spTree>
    <p:extLst>
      <p:ext uri="{BB962C8B-B14F-4D97-AF65-F5344CB8AC3E}">
        <p14:creationId xmlns:p14="http://schemas.microsoft.com/office/powerpoint/2010/main" val="1223137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Academic Writing</a:t>
            </a:r>
            <a:endParaRPr lang="en-US"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r>
              <a:rPr lang="en-US" dirty="0" smtClean="0"/>
              <a:t>Grammar and Syntax</a:t>
            </a:r>
            <a:endParaRPr lang="en-US" dirty="0"/>
          </a:p>
        </p:txBody>
      </p:sp>
    </p:spTree>
    <p:extLst>
      <p:ext uri="{BB962C8B-B14F-4D97-AF65-F5344CB8AC3E}">
        <p14:creationId xmlns:p14="http://schemas.microsoft.com/office/powerpoint/2010/main" val="389111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a:latin typeface="Calibri" charset="0"/>
              </a:rPr>
              <a:t>Develop a good writing style</a:t>
            </a:r>
          </a:p>
        </p:txBody>
      </p:sp>
      <p:sp>
        <p:nvSpPr>
          <p:cNvPr id="27649" name="Rectangle 3"/>
          <p:cNvSpPr>
            <a:spLocks noGrp="1" noChangeArrowheads="1"/>
          </p:cNvSpPr>
          <p:nvPr>
            <p:ph idx="1"/>
          </p:nvPr>
        </p:nvSpPr>
        <p:spPr>
          <a:xfrm>
            <a:off x="457200" y="1417638"/>
            <a:ext cx="8229600" cy="4525963"/>
          </a:xfrm>
        </p:spPr>
        <p:txBody>
          <a:bodyPr/>
          <a:lstStyle/>
          <a:p>
            <a:r>
              <a:rPr lang="en-GB" dirty="0">
                <a:latin typeface="Calibri" charset="0"/>
              </a:rPr>
              <a:t>Write in the third person</a:t>
            </a:r>
          </a:p>
          <a:p>
            <a:pPr lvl="1"/>
            <a:r>
              <a:rPr lang="en-GB" dirty="0">
                <a:latin typeface="Calibri" charset="0"/>
              </a:rPr>
              <a:t>do not use </a:t>
            </a:r>
            <a:r>
              <a:rPr lang="ja-JP" altLang="en-GB" dirty="0">
                <a:latin typeface="Calibri" charset="0"/>
                <a:ea typeface="HGP明朝E" charset="0"/>
                <a:cs typeface="HGP明朝E" charset="0"/>
              </a:rPr>
              <a:t>‘</a:t>
            </a:r>
            <a:r>
              <a:rPr lang="en-GB" altLang="ja-JP" dirty="0">
                <a:latin typeface="Calibri" charset="0"/>
              </a:rPr>
              <a:t>I</a:t>
            </a:r>
            <a:r>
              <a:rPr lang="ja-JP" altLang="en-GB" dirty="0">
                <a:latin typeface="Calibri" charset="0"/>
                <a:ea typeface="HGP明朝E" charset="0"/>
                <a:cs typeface="HGP明朝E" charset="0"/>
              </a:rPr>
              <a:t>’</a:t>
            </a:r>
            <a:r>
              <a:rPr lang="en-GB" altLang="ja-JP" dirty="0">
                <a:latin typeface="Calibri" charset="0"/>
              </a:rPr>
              <a:t> or </a:t>
            </a:r>
            <a:r>
              <a:rPr lang="ja-JP" altLang="en-GB" dirty="0">
                <a:latin typeface="Calibri" charset="0"/>
                <a:ea typeface="HGP明朝E" charset="0"/>
                <a:cs typeface="HGP明朝E" charset="0"/>
              </a:rPr>
              <a:t>‘</a:t>
            </a:r>
            <a:r>
              <a:rPr lang="en-GB" altLang="ja-JP" dirty="0">
                <a:latin typeface="Calibri" charset="0"/>
              </a:rPr>
              <a:t>we</a:t>
            </a:r>
            <a:r>
              <a:rPr lang="ja-JP" altLang="en-GB" dirty="0">
                <a:latin typeface="Calibri" charset="0"/>
                <a:ea typeface="HGP明朝E" charset="0"/>
                <a:cs typeface="HGP明朝E" charset="0"/>
              </a:rPr>
              <a:t>’</a:t>
            </a:r>
            <a:endParaRPr lang="en-GB" altLang="ja-JP" dirty="0">
              <a:latin typeface="Calibri" charset="0"/>
            </a:endParaRPr>
          </a:p>
          <a:p>
            <a:r>
              <a:rPr lang="en-GB" dirty="0">
                <a:latin typeface="Calibri" charset="0"/>
              </a:rPr>
              <a:t>Introduce items before they are analysed</a:t>
            </a:r>
          </a:p>
          <a:p>
            <a:r>
              <a:rPr lang="en-GB" dirty="0">
                <a:latin typeface="Calibri" charset="0"/>
              </a:rPr>
              <a:t>Use an active writing style</a:t>
            </a:r>
          </a:p>
          <a:p>
            <a:pPr lvl="1"/>
            <a:r>
              <a:rPr lang="en-GB" dirty="0">
                <a:latin typeface="Calibri" charset="0"/>
              </a:rPr>
              <a:t>try and keep the reader engaged</a:t>
            </a:r>
          </a:p>
          <a:p>
            <a:r>
              <a:rPr lang="en-GB" dirty="0">
                <a:latin typeface="Calibri" charset="0"/>
              </a:rPr>
              <a:t>Avoid comedy, jokes and slang</a:t>
            </a:r>
          </a:p>
          <a:p>
            <a:r>
              <a:rPr lang="en-GB" dirty="0">
                <a:latin typeface="Calibri" charset="0"/>
              </a:rPr>
              <a:t>Write in gender independent language</a:t>
            </a:r>
          </a:p>
          <a:p>
            <a:pPr lvl="1"/>
            <a:endParaRPr lang="en-GB" dirty="0">
              <a:latin typeface="Calibri" charset="0"/>
            </a:endParaRPr>
          </a:p>
        </p:txBody>
      </p:sp>
    </p:spTree>
    <p:extLst>
      <p:ext uri="{BB962C8B-B14F-4D97-AF65-F5344CB8AC3E}">
        <p14:creationId xmlns:p14="http://schemas.microsoft.com/office/powerpoint/2010/main" val="2111231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a:latin typeface="Calibri" charset="0"/>
              </a:rPr>
              <a:t>Structuring your Writing</a:t>
            </a:r>
          </a:p>
        </p:txBody>
      </p:sp>
      <p:sp>
        <p:nvSpPr>
          <p:cNvPr id="15365" name="Rectangle 3"/>
          <p:cNvSpPr>
            <a:spLocks noGrp="1" noChangeArrowheads="1"/>
          </p:cNvSpPr>
          <p:nvPr>
            <p:ph idx="1"/>
          </p:nvPr>
        </p:nvSpPr>
        <p:spPr>
          <a:xfrm>
            <a:off x="457200" y="1417638"/>
            <a:ext cx="8239125" cy="3987594"/>
          </a:xfrm>
        </p:spPr>
        <p:txBody>
          <a:bodyPr rtlCol="0">
            <a:normAutofit lnSpcReduction="10000"/>
          </a:bodyPr>
          <a:lstStyle/>
          <a:p>
            <a:pPr marL="274320" indent="-274320" fontAlgn="auto">
              <a:spcAft>
                <a:spcPts val="0"/>
              </a:spcAft>
              <a:buFont typeface="Symbol" pitchFamily="18" charset="2"/>
              <a:buChar char=""/>
              <a:defRPr/>
            </a:pPr>
            <a:r>
              <a:rPr lang="en-GB" dirty="0" smtClean="0">
                <a:ea typeface="+mn-ea"/>
                <a:cs typeface="+mn-cs"/>
              </a:rPr>
              <a:t>An essay has a standard structure (beginning, middle, end)</a:t>
            </a:r>
          </a:p>
          <a:p>
            <a:pPr marL="274320" indent="-274320" fontAlgn="auto">
              <a:spcAft>
                <a:spcPts val="0"/>
              </a:spcAft>
              <a:buFont typeface="Symbol" pitchFamily="18" charset="2"/>
              <a:buChar char=""/>
              <a:defRPr/>
            </a:pPr>
            <a:endParaRPr lang="en-GB" dirty="0" smtClean="0">
              <a:ea typeface="+mn-ea"/>
              <a:cs typeface="+mn-cs"/>
            </a:endParaRPr>
          </a:p>
          <a:p>
            <a:pPr marL="274320" indent="-274320" fontAlgn="auto">
              <a:spcAft>
                <a:spcPts val="0"/>
              </a:spcAft>
              <a:buFont typeface="Symbol" pitchFamily="18" charset="2"/>
              <a:buChar char=""/>
              <a:defRPr/>
            </a:pPr>
            <a:r>
              <a:rPr lang="en-GB" dirty="0" smtClean="0">
                <a:ea typeface="+mn-ea"/>
                <a:cs typeface="+mn-cs"/>
              </a:rPr>
              <a:t>A </a:t>
            </a:r>
            <a:r>
              <a:rPr lang="en-GB" dirty="0" smtClean="0">
                <a:solidFill>
                  <a:srgbClr val="0070C0"/>
                </a:solidFill>
                <a:ea typeface="+mn-ea"/>
                <a:cs typeface="+mn-cs"/>
              </a:rPr>
              <a:t>Dissertation</a:t>
            </a:r>
            <a:r>
              <a:rPr lang="en-GB" dirty="0" smtClean="0">
                <a:ea typeface="+mn-ea"/>
                <a:cs typeface="+mn-cs"/>
              </a:rPr>
              <a:t> covers what you did from start to finish</a:t>
            </a:r>
            <a:r>
              <a:rPr lang="en-GB" dirty="0" smtClean="0">
                <a:ea typeface="+mn-ea"/>
                <a:cs typeface="+mn-cs"/>
              </a:rPr>
              <a:t>.</a:t>
            </a:r>
          </a:p>
          <a:p>
            <a:pPr marL="274320" indent="-274320" fontAlgn="auto">
              <a:spcAft>
                <a:spcPts val="0"/>
              </a:spcAft>
              <a:buFont typeface="Symbol" pitchFamily="18" charset="2"/>
              <a:buChar char=""/>
              <a:defRPr/>
            </a:pPr>
            <a:r>
              <a:rPr lang="en-GB" dirty="0" smtClean="0">
                <a:ea typeface="+mn-ea"/>
                <a:cs typeface="+mn-cs"/>
              </a:rPr>
              <a:t>The </a:t>
            </a:r>
            <a:r>
              <a:rPr lang="en-GB" dirty="0" smtClean="0">
                <a:ea typeface="+mn-ea"/>
                <a:cs typeface="+mn-cs"/>
              </a:rPr>
              <a:t>report is made up of </a:t>
            </a:r>
            <a:r>
              <a:rPr lang="en-GB" dirty="0" smtClean="0">
                <a:solidFill>
                  <a:srgbClr val="0070C0"/>
                </a:solidFill>
                <a:ea typeface="+mn-ea"/>
                <a:cs typeface="+mn-cs"/>
              </a:rPr>
              <a:t>chapters</a:t>
            </a:r>
            <a:r>
              <a:rPr lang="en-GB" dirty="0" smtClean="0">
                <a:ea typeface="+mn-ea"/>
                <a:cs typeface="+mn-cs"/>
              </a:rPr>
              <a:t>.</a:t>
            </a:r>
          </a:p>
          <a:p>
            <a:pPr marL="274320" indent="-274320" fontAlgn="auto">
              <a:spcAft>
                <a:spcPts val="0"/>
              </a:spcAft>
              <a:buFont typeface="Symbol" pitchFamily="18" charset="2"/>
              <a:buChar char=""/>
              <a:defRPr/>
            </a:pPr>
            <a:r>
              <a:rPr lang="en-GB" dirty="0" smtClean="0">
                <a:ea typeface="+mn-ea"/>
                <a:cs typeface="+mn-cs"/>
              </a:rPr>
              <a:t>A chapter is made up of </a:t>
            </a:r>
            <a:r>
              <a:rPr lang="en-GB" dirty="0" smtClean="0">
                <a:solidFill>
                  <a:srgbClr val="0070C0"/>
                </a:solidFill>
                <a:ea typeface="+mn-ea"/>
                <a:cs typeface="+mn-cs"/>
              </a:rPr>
              <a:t>sections</a:t>
            </a:r>
            <a:r>
              <a:rPr lang="en-GB" dirty="0" smtClean="0">
                <a:ea typeface="+mn-ea"/>
                <a:cs typeface="+mn-cs"/>
              </a:rPr>
              <a:t>.</a:t>
            </a:r>
          </a:p>
          <a:p>
            <a:pPr lvl="1" indent="-274320" fontAlgn="auto">
              <a:spcAft>
                <a:spcPts val="0"/>
              </a:spcAft>
              <a:buFont typeface="Symbol" pitchFamily="18" charset="2"/>
              <a:buChar char=""/>
              <a:defRPr/>
            </a:pPr>
            <a:r>
              <a:rPr lang="en-GB" dirty="0" smtClean="0">
                <a:ea typeface="+mn-ea"/>
              </a:rPr>
              <a:t>these can be split into </a:t>
            </a:r>
            <a:r>
              <a:rPr lang="en-GB" dirty="0" smtClean="0">
                <a:solidFill>
                  <a:srgbClr val="0070C0"/>
                </a:solidFill>
                <a:ea typeface="+mn-ea"/>
              </a:rPr>
              <a:t>subsections</a:t>
            </a:r>
          </a:p>
          <a:p>
            <a:pPr marL="274320" indent="-274320" fontAlgn="auto">
              <a:spcAft>
                <a:spcPts val="0"/>
              </a:spcAft>
              <a:buFont typeface="Symbol" pitchFamily="18" charset="2"/>
              <a:buChar char=""/>
              <a:defRPr/>
            </a:pPr>
            <a:r>
              <a:rPr lang="en-GB" dirty="0" smtClean="0">
                <a:ea typeface="+mn-ea"/>
                <a:cs typeface="+mn-cs"/>
              </a:rPr>
              <a:t>Each chapter has an introduction, a main body, and a conclusion.</a:t>
            </a:r>
          </a:p>
          <a:p>
            <a:pPr marL="274320" indent="-274320" fontAlgn="auto">
              <a:spcAft>
                <a:spcPts val="0"/>
              </a:spcAft>
              <a:buFont typeface="Symbol" pitchFamily="18" charset="2"/>
              <a:buChar char=""/>
              <a:defRPr/>
            </a:pPr>
            <a:r>
              <a:rPr lang="en-GB" dirty="0" smtClean="0">
                <a:ea typeface="+mn-ea"/>
                <a:cs typeface="+mn-cs"/>
              </a:rPr>
              <a:t>You structure your writing to lead the reader through what you did.</a:t>
            </a:r>
          </a:p>
        </p:txBody>
      </p:sp>
    </p:spTree>
    <p:extLst>
      <p:ext uri="{BB962C8B-B14F-4D97-AF65-F5344CB8AC3E}">
        <p14:creationId xmlns:p14="http://schemas.microsoft.com/office/powerpoint/2010/main" val="3251018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latin typeface="Calibri" charset="0"/>
              </a:rPr>
              <a:t>Sections</a:t>
            </a:r>
          </a:p>
        </p:txBody>
      </p:sp>
      <p:sp>
        <p:nvSpPr>
          <p:cNvPr id="16389" name="Rectangle 3"/>
          <p:cNvSpPr>
            <a:spLocks noGrp="1" noChangeArrowheads="1"/>
          </p:cNvSpPr>
          <p:nvPr>
            <p:ph idx="1"/>
          </p:nvPr>
        </p:nvSpPr>
        <p:spPr>
          <a:xfrm>
            <a:off x="520262" y="1417638"/>
            <a:ext cx="8229599" cy="3960813"/>
          </a:xfrm>
        </p:spPr>
        <p:txBody>
          <a:bodyPr rtlCol="0">
            <a:normAutofit/>
          </a:bodyPr>
          <a:lstStyle/>
          <a:p>
            <a:pPr marL="274320" indent="-274320" fontAlgn="auto">
              <a:spcAft>
                <a:spcPts val="0"/>
              </a:spcAft>
              <a:buFont typeface="Symbol" pitchFamily="18" charset="2"/>
              <a:buChar char=""/>
              <a:defRPr/>
            </a:pPr>
            <a:r>
              <a:rPr lang="en-GB" dirty="0" smtClean="0">
                <a:ea typeface="+mn-ea"/>
                <a:cs typeface="+mn-cs"/>
              </a:rPr>
              <a:t>A section is made up of:</a:t>
            </a:r>
          </a:p>
          <a:p>
            <a:pPr lvl="1" indent="-274320" fontAlgn="auto">
              <a:spcAft>
                <a:spcPts val="0"/>
              </a:spcAft>
              <a:buFont typeface="Symbol" pitchFamily="18" charset="2"/>
              <a:buChar char=""/>
              <a:defRPr/>
            </a:pPr>
            <a:r>
              <a:rPr lang="en-GB" dirty="0" smtClean="0">
                <a:ea typeface="+mn-ea"/>
              </a:rPr>
              <a:t>paragraphs</a:t>
            </a:r>
          </a:p>
          <a:p>
            <a:pPr lvl="1" indent="-274320" fontAlgn="auto">
              <a:spcAft>
                <a:spcPts val="0"/>
              </a:spcAft>
              <a:buFont typeface="Symbol" pitchFamily="18" charset="2"/>
              <a:buChar char=""/>
              <a:defRPr/>
            </a:pPr>
            <a:r>
              <a:rPr lang="en-GB" dirty="0" smtClean="0">
                <a:ea typeface="+mn-ea"/>
              </a:rPr>
              <a:t>sentences</a:t>
            </a:r>
          </a:p>
          <a:p>
            <a:pPr lvl="1" indent="-274320" fontAlgn="auto">
              <a:spcAft>
                <a:spcPts val="0"/>
              </a:spcAft>
              <a:buFont typeface="Symbol" pitchFamily="18" charset="2"/>
              <a:buChar char=""/>
              <a:defRPr/>
            </a:pPr>
            <a:r>
              <a:rPr lang="en-GB" dirty="0" smtClean="0">
                <a:ea typeface="+mn-ea"/>
              </a:rPr>
              <a:t>words</a:t>
            </a:r>
          </a:p>
          <a:p>
            <a:pPr marL="274320" indent="-274320" fontAlgn="auto">
              <a:spcAft>
                <a:spcPts val="0"/>
              </a:spcAft>
              <a:buFont typeface="Symbol" pitchFamily="18" charset="2"/>
              <a:buChar char=""/>
              <a:defRPr/>
            </a:pPr>
            <a:r>
              <a:rPr lang="en-GB" dirty="0" smtClean="0">
                <a:ea typeface="+mn-ea"/>
                <a:cs typeface="+mn-cs"/>
              </a:rPr>
              <a:t>In academic writing, every word is important</a:t>
            </a:r>
          </a:p>
          <a:p>
            <a:pPr lvl="1" indent="-274320" fontAlgn="auto">
              <a:spcAft>
                <a:spcPts val="0"/>
              </a:spcAft>
              <a:buFont typeface="Symbol" pitchFamily="18" charset="2"/>
              <a:buChar char=""/>
              <a:defRPr/>
            </a:pPr>
            <a:r>
              <a:rPr lang="en-GB" dirty="0" smtClean="0">
                <a:ea typeface="+mn-ea"/>
              </a:rPr>
              <a:t>avoid unnecessary words</a:t>
            </a:r>
          </a:p>
          <a:p>
            <a:pPr lvl="1" indent="-274320" fontAlgn="auto">
              <a:spcAft>
                <a:spcPts val="0"/>
              </a:spcAft>
              <a:buFont typeface="Symbol" pitchFamily="18" charset="2"/>
              <a:buChar char=""/>
              <a:defRPr/>
            </a:pPr>
            <a:r>
              <a:rPr lang="en-GB" dirty="0" smtClean="0">
                <a:ea typeface="+mn-ea"/>
              </a:rPr>
              <a:t>keep sentences short and focused</a:t>
            </a:r>
          </a:p>
          <a:p>
            <a:pPr lvl="1" indent="-274320" fontAlgn="auto">
              <a:spcAft>
                <a:spcPts val="0"/>
              </a:spcAft>
              <a:buFont typeface="Symbol" pitchFamily="18" charset="2"/>
              <a:buChar char=""/>
              <a:defRPr/>
            </a:pPr>
            <a:r>
              <a:rPr lang="en-GB" dirty="0" smtClean="0">
                <a:ea typeface="+mn-ea"/>
              </a:rPr>
              <a:t>keep paragraphs to a few sentences</a:t>
            </a:r>
          </a:p>
          <a:p>
            <a:pPr lvl="1" indent="-274320" fontAlgn="auto">
              <a:spcAft>
                <a:spcPts val="0"/>
              </a:spcAft>
              <a:buFont typeface="Symbol" pitchFamily="18" charset="2"/>
              <a:buChar char=""/>
              <a:defRPr/>
            </a:pPr>
            <a:r>
              <a:rPr lang="en-GB" dirty="0" smtClean="0">
                <a:ea typeface="+mn-ea"/>
              </a:rPr>
              <a:t>use words and language consistently throughout the project</a:t>
            </a:r>
          </a:p>
        </p:txBody>
      </p:sp>
    </p:spTree>
    <p:extLst>
      <p:ext uri="{BB962C8B-B14F-4D97-AF65-F5344CB8AC3E}">
        <p14:creationId xmlns:p14="http://schemas.microsoft.com/office/powerpoint/2010/main" val="2131594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latin typeface="Calibri" charset="0"/>
              </a:rPr>
              <a:t>Paragraphs</a:t>
            </a:r>
          </a:p>
        </p:txBody>
      </p:sp>
      <p:sp>
        <p:nvSpPr>
          <p:cNvPr id="17413" name="Rectangle 3"/>
          <p:cNvSpPr>
            <a:spLocks noGrp="1" noChangeArrowheads="1"/>
          </p:cNvSpPr>
          <p:nvPr>
            <p:ph idx="1"/>
          </p:nvPr>
        </p:nvSpPr>
        <p:spPr>
          <a:xfrm>
            <a:off x="512379" y="1417638"/>
            <a:ext cx="8229600" cy="4103687"/>
          </a:xfrm>
        </p:spPr>
        <p:txBody>
          <a:bodyPr rtlCol="0">
            <a:normAutofit lnSpcReduction="10000"/>
          </a:bodyPr>
          <a:lstStyle/>
          <a:p>
            <a:pPr marL="274320" indent="-274320" fontAlgn="auto">
              <a:lnSpc>
                <a:spcPct val="80000"/>
              </a:lnSpc>
              <a:spcAft>
                <a:spcPts val="0"/>
              </a:spcAft>
              <a:buFont typeface="Symbol" pitchFamily="18" charset="2"/>
              <a:buChar char=""/>
              <a:defRPr/>
            </a:pPr>
            <a:r>
              <a:rPr lang="en-GB" sz="2700" dirty="0">
                <a:latin typeface="Calibri" charset="0"/>
                <a:ea typeface="+mn-ea"/>
                <a:cs typeface="+mn-cs"/>
              </a:rPr>
              <a:t>Every section should be split into paragraphs.</a:t>
            </a:r>
          </a:p>
          <a:p>
            <a:pPr lvl="1" indent="-274320" fontAlgn="auto">
              <a:lnSpc>
                <a:spcPct val="80000"/>
              </a:lnSpc>
              <a:spcAft>
                <a:spcPts val="0"/>
              </a:spcAft>
              <a:buFont typeface="Symbol" pitchFamily="18" charset="2"/>
              <a:buChar char=""/>
              <a:defRPr/>
            </a:pPr>
            <a:r>
              <a:rPr lang="en-GB" sz="2400" dirty="0">
                <a:latin typeface="Calibri" charset="0"/>
                <a:ea typeface="+mn-ea"/>
              </a:rPr>
              <a:t>groups of sentences on the same topic</a:t>
            </a:r>
          </a:p>
          <a:p>
            <a:pPr marL="274320" indent="-274320" fontAlgn="auto">
              <a:lnSpc>
                <a:spcPct val="80000"/>
              </a:lnSpc>
              <a:spcAft>
                <a:spcPts val="0"/>
              </a:spcAft>
              <a:buFont typeface="Symbol" pitchFamily="18" charset="2"/>
              <a:buChar char=""/>
              <a:defRPr/>
            </a:pPr>
            <a:r>
              <a:rPr lang="en-GB" sz="2700" dirty="0">
                <a:latin typeface="Calibri" charset="0"/>
                <a:ea typeface="+mn-ea"/>
                <a:cs typeface="+mn-cs"/>
              </a:rPr>
              <a:t>Constructing a paragraph can </a:t>
            </a:r>
            <a:r>
              <a:rPr lang="en-GB" sz="2700" dirty="0" smtClean="0">
                <a:latin typeface="Calibri" charset="0"/>
                <a:ea typeface="+mn-ea"/>
                <a:cs typeface="+mn-cs"/>
              </a:rPr>
              <a:t>be thought </a:t>
            </a:r>
            <a:r>
              <a:rPr lang="en-GB" sz="2700" dirty="0">
                <a:latin typeface="Calibri" charset="0"/>
                <a:ea typeface="+mn-ea"/>
                <a:cs typeface="+mn-cs"/>
              </a:rPr>
              <a:t>of in three steps:</a:t>
            </a:r>
          </a:p>
          <a:p>
            <a:pPr lvl="1" indent="-274320" fontAlgn="auto">
              <a:lnSpc>
                <a:spcPct val="80000"/>
              </a:lnSpc>
              <a:spcAft>
                <a:spcPts val="0"/>
              </a:spcAft>
              <a:buFont typeface="Symbol" pitchFamily="18" charset="2"/>
              <a:buChar char=""/>
              <a:defRPr/>
            </a:pPr>
            <a:r>
              <a:rPr lang="en-GB" sz="2400" dirty="0">
                <a:latin typeface="Calibri" charset="0"/>
                <a:ea typeface="+mn-ea"/>
              </a:rPr>
              <a:t>The first sentence should be a </a:t>
            </a:r>
            <a:r>
              <a:rPr lang="en-US" altLang="ja-JP" sz="2400" dirty="0" smtClean="0">
                <a:latin typeface="Calibri" charset="0"/>
              </a:rPr>
              <a:t>‘</a:t>
            </a:r>
            <a:r>
              <a:rPr lang="en-GB" sz="2400" dirty="0" smtClean="0">
                <a:latin typeface="Calibri" charset="0"/>
                <a:ea typeface="+mn-ea"/>
              </a:rPr>
              <a:t>topic</a:t>
            </a:r>
            <a:r>
              <a:rPr lang="en-US" altLang="ja-JP" sz="2400" dirty="0" smtClean="0">
                <a:latin typeface="Calibri" charset="0"/>
              </a:rPr>
              <a:t>’</a:t>
            </a:r>
            <a:r>
              <a:rPr lang="en-GB" sz="2400" dirty="0" smtClean="0">
                <a:latin typeface="Calibri" charset="0"/>
                <a:ea typeface="+mn-ea"/>
              </a:rPr>
              <a:t> </a:t>
            </a:r>
            <a:r>
              <a:rPr lang="en-GB" sz="2400" dirty="0">
                <a:latin typeface="Calibri" charset="0"/>
                <a:ea typeface="+mn-ea"/>
              </a:rPr>
              <a:t>sentence, in which the subject of the paragraph is introduced.</a:t>
            </a:r>
          </a:p>
          <a:p>
            <a:pPr lvl="1" indent="-274320" fontAlgn="auto">
              <a:lnSpc>
                <a:spcPct val="80000"/>
              </a:lnSpc>
              <a:spcAft>
                <a:spcPts val="0"/>
              </a:spcAft>
              <a:buFont typeface="Symbol" pitchFamily="18" charset="2"/>
              <a:buChar char=""/>
              <a:defRPr/>
            </a:pPr>
            <a:r>
              <a:rPr lang="en-GB" sz="2400" dirty="0">
                <a:latin typeface="Calibri" charset="0"/>
                <a:ea typeface="+mn-ea"/>
              </a:rPr>
              <a:t>The next sentence and the rest of the paragraph can be used to elaborate the issue, which was introduced in the first sentence. </a:t>
            </a:r>
          </a:p>
          <a:p>
            <a:pPr lvl="1" indent="-274320" fontAlgn="auto">
              <a:lnSpc>
                <a:spcPct val="80000"/>
              </a:lnSpc>
              <a:spcAft>
                <a:spcPts val="0"/>
              </a:spcAft>
              <a:buFont typeface="Symbol" pitchFamily="18" charset="2"/>
              <a:buChar char=""/>
              <a:defRPr/>
            </a:pPr>
            <a:r>
              <a:rPr lang="en-GB" sz="2400" dirty="0">
                <a:latin typeface="Calibri" charset="0"/>
                <a:ea typeface="+mn-ea"/>
              </a:rPr>
              <a:t>The third step of the paragraph will be the closing sentence, or sentences, which brings in focus the subject area. The closing sentence will either be a link sentence to the next paragraph, evidence produced, or a conclusion reached.</a:t>
            </a:r>
          </a:p>
        </p:txBody>
      </p:sp>
    </p:spTree>
    <p:extLst>
      <p:ext uri="{BB962C8B-B14F-4D97-AF65-F5344CB8AC3E}">
        <p14:creationId xmlns:p14="http://schemas.microsoft.com/office/powerpoint/2010/main" val="2055030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Topics to Cover</a:t>
            </a:r>
            <a:endParaRPr lang="en-US" dirty="0"/>
          </a:p>
        </p:txBody>
      </p:sp>
      <p:sp>
        <p:nvSpPr>
          <p:cNvPr id="2" name="Content Placeholder 1"/>
          <p:cNvSpPr>
            <a:spLocks noGrp="1"/>
          </p:cNvSpPr>
          <p:nvPr>
            <p:ph idx="1"/>
          </p:nvPr>
        </p:nvSpPr>
        <p:spPr>
          <a:xfrm>
            <a:off x="457201" y="1417638"/>
            <a:ext cx="8229599" cy="3749685"/>
          </a:xfrm>
        </p:spPr>
        <p:txBody>
          <a:bodyPr>
            <a:normAutofit lnSpcReduction="10000"/>
          </a:bodyPr>
          <a:lstStyle/>
          <a:p>
            <a:r>
              <a:rPr lang="en-US" dirty="0" smtClean="0"/>
              <a:t>Academic </a:t>
            </a:r>
            <a:r>
              <a:rPr lang="en-US" dirty="0"/>
              <a:t>Writing</a:t>
            </a:r>
            <a:r>
              <a:rPr lang="en-US" dirty="0" smtClean="0"/>
              <a:t>: Planning and Structure</a:t>
            </a:r>
          </a:p>
          <a:p>
            <a:r>
              <a:rPr lang="en-US" dirty="0" smtClean="0"/>
              <a:t>Academic Writing: Literature Reviews</a:t>
            </a:r>
            <a:endParaRPr lang="en-US" dirty="0"/>
          </a:p>
          <a:p>
            <a:r>
              <a:rPr lang="en-US" dirty="0"/>
              <a:t>Academic </a:t>
            </a:r>
            <a:r>
              <a:rPr lang="en-US" dirty="0" smtClean="0"/>
              <a:t>Writing: Grammar </a:t>
            </a:r>
            <a:r>
              <a:rPr lang="en-US" dirty="0"/>
              <a:t>and Syntax</a:t>
            </a:r>
          </a:p>
          <a:p>
            <a:r>
              <a:rPr lang="en-US" dirty="0" smtClean="0"/>
              <a:t>Secondary </a:t>
            </a:r>
            <a:r>
              <a:rPr lang="en-US" dirty="0"/>
              <a:t>Research: Using Libraries and Online Books, Journals and Papers</a:t>
            </a:r>
          </a:p>
          <a:p>
            <a:r>
              <a:rPr lang="en-US" dirty="0"/>
              <a:t>Harvard Referencing</a:t>
            </a:r>
          </a:p>
          <a:p>
            <a:r>
              <a:rPr lang="en-US" dirty="0"/>
              <a:t>Plagiarism</a:t>
            </a:r>
          </a:p>
          <a:p>
            <a:r>
              <a:rPr lang="en-US" dirty="0" smtClean="0"/>
              <a:t>Using </a:t>
            </a:r>
            <a:r>
              <a:rPr lang="en-US" dirty="0"/>
              <a:t>Tools to Help with Academic Writing (i.e. MS Word’s Inbuilt Contents and Bibliography Functions)</a:t>
            </a:r>
          </a:p>
        </p:txBody>
      </p:sp>
    </p:spTree>
    <p:extLst>
      <p:ext uri="{BB962C8B-B14F-4D97-AF65-F5344CB8AC3E}">
        <p14:creationId xmlns:p14="http://schemas.microsoft.com/office/powerpoint/2010/main" val="17302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latin typeface="Calibri" charset="0"/>
              </a:rPr>
              <a:t>Sentences</a:t>
            </a:r>
          </a:p>
        </p:txBody>
      </p:sp>
      <p:sp>
        <p:nvSpPr>
          <p:cNvPr id="18437" name="Rectangle 3"/>
          <p:cNvSpPr>
            <a:spLocks noGrp="1" noChangeArrowheads="1"/>
          </p:cNvSpPr>
          <p:nvPr>
            <p:ph idx="1"/>
          </p:nvPr>
        </p:nvSpPr>
        <p:spPr>
          <a:xfrm>
            <a:off x="457200" y="1418241"/>
            <a:ext cx="8229600" cy="4103687"/>
          </a:xfrm>
        </p:spPr>
        <p:txBody>
          <a:bodyPr rtlCol="0">
            <a:normAutofit/>
          </a:bodyPr>
          <a:lstStyle/>
          <a:p>
            <a:pPr marL="274320" indent="-274320" fontAlgn="auto">
              <a:lnSpc>
                <a:spcPct val="80000"/>
              </a:lnSpc>
              <a:spcAft>
                <a:spcPts val="0"/>
              </a:spcAft>
              <a:buFont typeface="Symbol" pitchFamily="18" charset="2"/>
              <a:buChar char=""/>
              <a:defRPr/>
            </a:pPr>
            <a:r>
              <a:rPr lang="en-GB" sz="3000" dirty="0">
                <a:latin typeface="Calibri" charset="0"/>
                <a:ea typeface="+mn-ea"/>
                <a:cs typeface="+mn-cs"/>
              </a:rPr>
              <a:t>Start with a capital letter and ends with a full stop.</a:t>
            </a:r>
          </a:p>
          <a:p>
            <a:pPr marL="274320" indent="-274320" fontAlgn="auto">
              <a:lnSpc>
                <a:spcPct val="80000"/>
              </a:lnSpc>
              <a:spcAft>
                <a:spcPts val="0"/>
              </a:spcAft>
              <a:buFont typeface="Symbol" pitchFamily="18" charset="2"/>
              <a:buChar char=""/>
              <a:defRPr/>
            </a:pPr>
            <a:r>
              <a:rPr lang="en-GB" sz="3000" dirty="0">
                <a:latin typeface="Calibri" charset="0"/>
                <a:ea typeface="+mn-ea"/>
                <a:cs typeface="+mn-cs"/>
              </a:rPr>
              <a:t>Gives expressions to a subject which the writer wishes to draw the </a:t>
            </a:r>
            <a:r>
              <a:rPr lang="en-GB" sz="3000" dirty="0" smtClean="0">
                <a:latin typeface="Calibri" charset="0"/>
                <a:ea typeface="+mn-ea"/>
                <a:cs typeface="+mn-cs"/>
              </a:rPr>
              <a:t>reader</a:t>
            </a:r>
            <a:r>
              <a:rPr lang="en-US" altLang="ja-JP" sz="3000" dirty="0" smtClean="0">
                <a:latin typeface="Calibri" charset="0"/>
              </a:rPr>
              <a:t>’</a:t>
            </a:r>
            <a:r>
              <a:rPr lang="en-GB" sz="3000" dirty="0" smtClean="0">
                <a:latin typeface="Calibri" charset="0"/>
                <a:ea typeface="+mn-ea"/>
                <a:cs typeface="+mn-cs"/>
              </a:rPr>
              <a:t>s </a:t>
            </a:r>
            <a:r>
              <a:rPr lang="en-GB" sz="3000" dirty="0">
                <a:latin typeface="Calibri" charset="0"/>
                <a:ea typeface="+mn-ea"/>
                <a:cs typeface="+mn-cs"/>
              </a:rPr>
              <a:t>attention.</a:t>
            </a:r>
          </a:p>
          <a:p>
            <a:pPr marL="274320" indent="-274320" fontAlgn="auto">
              <a:lnSpc>
                <a:spcPct val="80000"/>
              </a:lnSpc>
              <a:spcAft>
                <a:spcPts val="0"/>
              </a:spcAft>
              <a:buFont typeface="Symbol" pitchFamily="18" charset="2"/>
              <a:buChar char=""/>
              <a:defRPr/>
            </a:pPr>
            <a:r>
              <a:rPr lang="en-GB" sz="3000" dirty="0">
                <a:latin typeface="Calibri" charset="0"/>
                <a:ea typeface="+mn-ea"/>
                <a:cs typeface="+mn-cs"/>
              </a:rPr>
              <a:t>Tells the reader about the subject.</a:t>
            </a:r>
          </a:p>
          <a:p>
            <a:pPr marL="274320" indent="-274320" fontAlgn="auto">
              <a:lnSpc>
                <a:spcPct val="70000"/>
              </a:lnSpc>
              <a:spcAft>
                <a:spcPts val="0"/>
              </a:spcAft>
              <a:buFont typeface="Symbol" pitchFamily="18" charset="2"/>
              <a:buChar char=""/>
              <a:defRPr/>
            </a:pPr>
            <a:r>
              <a:rPr lang="en-GB" sz="3000" dirty="0">
                <a:latin typeface="Calibri" charset="0"/>
                <a:ea typeface="+mn-ea"/>
                <a:cs typeface="+mn-cs"/>
              </a:rPr>
              <a:t>One idea should equals one sentence.</a:t>
            </a:r>
          </a:p>
          <a:p>
            <a:pPr lvl="1" indent="-274320" fontAlgn="auto">
              <a:lnSpc>
                <a:spcPct val="70000"/>
              </a:lnSpc>
              <a:spcAft>
                <a:spcPts val="0"/>
              </a:spcAft>
              <a:buFont typeface="Symbol" pitchFamily="18" charset="2"/>
              <a:buChar char=""/>
              <a:defRPr/>
            </a:pPr>
            <a:r>
              <a:rPr lang="en-GB" sz="2600" dirty="0">
                <a:latin typeface="Calibri" charset="0"/>
                <a:ea typeface="+mn-ea"/>
              </a:rPr>
              <a:t>the next idea demands a new sentence.</a:t>
            </a:r>
          </a:p>
          <a:p>
            <a:pPr lvl="1" indent="-274320" fontAlgn="auto">
              <a:lnSpc>
                <a:spcPct val="70000"/>
              </a:lnSpc>
              <a:spcAft>
                <a:spcPts val="0"/>
              </a:spcAft>
              <a:buFont typeface="Symbol" pitchFamily="18" charset="2"/>
              <a:buChar char=""/>
              <a:defRPr/>
            </a:pPr>
            <a:r>
              <a:rPr lang="en-GB" sz="2600" dirty="0">
                <a:latin typeface="Calibri" charset="0"/>
                <a:ea typeface="+mn-ea"/>
              </a:rPr>
              <a:t>do not run sentences into each other. You might incorporate sub clauses (that is additional information within the body of the sentence), but that is not the same as stringing sentences together.</a:t>
            </a:r>
          </a:p>
        </p:txBody>
      </p:sp>
    </p:spTree>
    <p:extLst>
      <p:ext uri="{BB962C8B-B14F-4D97-AF65-F5344CB8AC3E}">
        <p14:creationId xmlns:p14="http://schemas.microsoft.com/office/powerpoint/2010/main" val="111216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latin typeface="Calibri" charset="0"/>
              </a:rPr>
              <a:t>Joining sentences</a:t>
            </a:r>
          </a:p>
        </p:txBody>
      </p:sp>
      <p:sp>
        <p:nvSpPr>
          <p:cNvPr id="19461" name="Rectangle 3"/>
          <p:cNvSpPr>
            <a:spLocks noGrp="1" noChangeArrowheads="1"/>
          </p:cNvSpPr>
          <p:nvPr>
            <p:ph idx="1"/>
          </p:nvPr>
        </p:nvSpPr>
        <p:spPr>
          <a:xfrm>
            <a:off x="457200" y="1386710"/>
            <a:ext cx="8229600" cy="4103687"/>
          </a:xfrm>
        </p:spPr>
        <p:txBody>
          <a:bodyPr rtlCol="0">
            <a:normAutofit fontScale="85000" lnSpcReduction="20000"/>
          </a:bodyPr>
          <a:lstStyle/>
          <a:p>
            <a:pPr marL="274320" indent="-274320" fontAlgn="auto">
              <a:lnSpc>
                <a:spcPct val="110000"/>
              </a:lnSpc>
              <a:spcAft>
                <a:spcPts val="0"/>
              </a:spcAft>
              <a:buFont typeface="Symbol" pitchFamily="18" charset="2"/>
              <a:buChar char=""/>
              <a:defRPr/>
            </a:pPr>
            <a:r>
              <a:rPr lang="en-GB" sz="3000" dirty="0">
                <a:latin typeface="Calibri" charset="0"/>
                <a:ea typeface="+mn-ea"/>
                <a:cs typeface="+mn-cs"/>
              </a:rPr>
              <a:t>In most academic writing two sentences are better than one.</a:t>
            </a:r>
          </a:p>
          <a:p>
            <a:pPr marL="274320" indent="-274320" fontAlgn="auto">
              <a:lnSpc>
                <a:spcPct val="110000"/>
              </a:lnSpc>
              <a:spcAft>
                <a:spcPts val="0"/>
              </a:spcAft>
              <a:buFont typeface="Symbol" pitchFamily="18" charset="2"/>
              <a:buChar char=""/>
              <a:defRPr/>
            </a:pPr>
            <a:r>
              <a:rPr lang="en-GB" sz="3000" dirty="0">
                <a:latin typeface="Calibri" charset="0"/>
                <a:ea typeface="+mn-ea"/>
                <a:cs typeface="+mn-cs"/>
              </a:rPr>
              <a:t>You can only join sentences by using words such as </a:t>
            </a:r>
            <a:r>
              <a:rPr lang="en-US" altLang="ja-JP" sz="3000" dirty="0" smtClean="0">
                <a:latin typeface="Calibri" charset="0"/>
              </a:rPr>
              <a:t>‘</a:t>
            </a:r>
            <a:r>
              <a:rPr lang="en-GB" sz="3000" dirty="0" smtClean="0">
                <a:latin typeface="Calibri" charset="0"/>
                <a:ea typeface="+mn-ea"/>
                <a:cs typeface="+mn-cs"/>
              </a:rPr>
              <a:t>and</a:t>
            </a:r>
            <a:r>
              <a:rPr lang="en-US" altLang="ja-JP" sz="3000" dirty="0" smtClean="0">
                <a:latin typeface="Calibri" charset="0"/>
              </a:rPr>
              <a:t>’</a:t>
            </a:r>
            <a:r>
              <a:rPr lang="en-GB" sz="3000" dirty="0" smtClean="0">
                <a:latin typeface="Calibri" charset="0"/>
                <a:ea typeface="+mn-ea"/>
                <a:cs typeface="+mn-cs"/>
              </a:rPr>
              <a:t>,  ‘but</a:t>
            </a:r>
            <a:r>
              <a:rPr lang="en-US" altLang="ja-JP" sz="3000" dirty="0" smtClean="0">
                <a:latin typeface="Calibri" charset="0"/>
              </a:rPr>
              <a:t>’</a:t>
            </a:r>
            <a:r>
              <a:rPr lang="en-GB" sz="3000" dirty="0" smtClean="0">
                <a:latin typeface="Calibri" charset="0"/>
                <a:ea typeface="+mn-ea"/>
                <a:cs typeface="+mn-cs"/>
              </a:rPr>
              <a:t>, </a:t>
            </a:r>
            <a:r>
              <a:rPr lang="en-GB" sz="3000" dirty="0">
                <a:latin typeface="Calibri" charset="0"/>
              </a:rPr>
              <a:t> </a:t>
            </a:r>
            <a:r>
              <a:rPr lang="en-GB" sz="3000" dirty="0" smtClean="0">
                <a:latin typeface="Calibri" charset="0"/>
              </a:rPr>
              <a:t>‘</a:t>
            </a:r>
            <a:r>
              <a:rPr lang="en-GB" sz="3000" dirty="0" smtClean="0">
                <a:latin typeface="Calibri" charset="0"/>
                <a:ea typeface="+mn-ea"/>
                <a:cs typeface="+mn-cs"/>
              </a:rPr>
              <a:t>or’, </a:t>
            </a:r>
            <a:r>
              <a:rPr lang="en-GB" sz="3000" dirty="0">
                <a:latin typeface="Calibri" charset="0"/>
              </a:rPr>
              <a:t> </a:t>
            </a:r>
            <a:r>
              <a:rPr lang="en-GB" sz="3000" dirty="0" smtClean="0">
                <a:latin typeface="Calibri" charset="0"/>
              </a:rPr>
              <a:t>‘</a:t>
            </a:r>
            <a:r>
              <a:rPr lang="en-GB" sz="3000" dirty="0" smtClean="0">
                <a:latin typeface="Calibri" charset="0"/>
                <a:ea typeface="+mn-ea"/>
                <a:cs typeface="+mn-cs"/>
              </a:rPr>
              <a:t>nor</a:t>
            </a:r>
            <a:r>
              <a:rPr lang="en-US" altLang="ja-JP" sz="3000" dirty="0" smtClean="0">
                <a:latin typeface="Calibri" charset="0"/>
              </a:rPr>
              <a:t>’</a:t>
            </a:r>
            <a:r>
              <a:rPr lang="en-GB" sz="3000" dirty="0" smtClean="0">
                <a:latin typeface="Calibri" charset="0"/>
                <a:ea typeface="+mn-ea"/>
                <a:cs typeface="+mn-cs"/>
              </a:rPr>
              <a:t>, </a:t>
            </a:r>
            <a:r>
              <a:rPr lang="en-GB" sz="3000" dirty="0">
                <a:latin typeface="Calibri" charset="0"/>
              </a:rPr>
              <a:t> </a:t>
            </a:r>
            <a:r>
              <a:rPr lang="en-GB" sz="3000" dirty="0" smtClean="0">
                <a:latin typeface="Calibri" charset="0"/>
              </a:rPr>
              <a:t>‘</a:t>
            </a:r>
            <a:r>
              <a:rPr lang="en-GB" sz="3000" dirty="0" smtClean="0">
                <a:latin typeface="Calibri" charset="0"/>
                <a:ea typeface="+mn-ea"/>
                <a:cs typeface="+mn-cs"/>
              </a:rPr>
              <a:t>so</a:t>
            </a:r>
            <a:r>
              <a:rPr lang="en-US" altLang="ja-JP" sz="3000" dirty="0" smtClean="0">
                <a:latin typeface="Calibri" charset="0"/>
              </a:rPr>
              <a:t>’</a:t>
            </a:r>
            <a:r>
              <a:rPr lang="en-GB" sz="3000" dirty="0" smtClean="0">
                <a:latin typeface="Calibri" charset="0"/>
                <a:ea typeface="+mn-ea"/>
                <a:cs typeface="+mn-cs"/>
              </a:rPr>
              <a:t>, </a:t>
            </a:r>
            <a:r>
              <a:rPr lang="en-GB" sz="3000" dirty="0">
                <a:latin typeface="Calibri" charset="0"/>
                <a:ea typeface="+mn-ea"/>
                <a:cs typeface="+mn-cs"/>
              </a:rPr>
              <a:t>or by words such as </a:t>
            </a:r>
            <a:r>
              <a:rPr lang="ja-JP" altLang="en-GB" sz="3000" dirty="0">
                <a:latin typeface="Calibri" charset="0"/>
                <a:ea typeface="+mn-ea"/>
                <a:cs typeface="+mn-cs"/>
              </a:rPr>
              <a:t>‘</a:t>
            </a:r>
            <a:r>
              <a:rPr lang="en-GB" sz="3000" dirty="0" smtClean="0">
                <a:latin typeface="Calibri" charset="0"/>
                <a:ea typeface="+mn-ea"/>
                <a:cs typeface="+mn-cs"/>
              </a:rPr>
              <a:t>because</a:t>
            </a:r>
            <a:r>
              <a:rPr lang="en-US" altLang="ja-JP" sz="3000" dirty="0" smtClean="0">
                <a:latin typeface="Calibri" charset="0"/>
              </a:rPr>
              <a:t>’</a:t>
            </a:r>
            <a:r>
              <a:rPr lang="en-GB" sz="3000" dirty="0" smtClean="0">
                <a:latin typeface="Calibri" charset="0"/>
                <a:ea typeface="+mn-ea"/>
                <a:cs typeface="+mn-cs"/>
              </a:rPr>
              <a:t>, </a:t>
            </a:r>
            <a:r>
              <a:rPr lang="en-US" altLang="ja-JP" sz="3000" dirty="0" smtClean="0">
                <a:latin typeface="Calibri" charset="0"/>
              </a:rPr>
              <a:t>‘</a:t>
            </a:r>
            <a:r>
              <a:rPr lang="en-GB" sz="3000" dirty="0" smtClean="0">
                <a:latin typeface="Calibri" charset="0"/>
                <a:ea typeface="+mn-ea"/>
                <a:cs typeface="+mn-cs"/>
              </a:rPr>
              <a:t>although</a:t>
            </a:r>
            <a:r>
              <a:rPr lang="en-US" altLang="ja-JP" sz="3000" dirty="0" smtClean="0">
                <a:latin typeface="Calibri" charset="0"/>
              </a:rPr>
              <a:t>’</a:t>
            </a:r>
            <a:r>
              <a:rPr lang="en-GB" sz="3000" dirty="0" smtClean="0">
                <a:latin typeface="Calibri" charset="0"/>
                <a:ea typeface="+mn-ea"/>
                <a:cs typeface="+mn-cs"/>
              </a:rPr>
              <a:t>.</a:t>
            </a:r>
            <a:endParaRPr lang="en-GB" sz="3000" dirty="0">
              <a:latin typeface="Calibri" charset="0"/>
              <a:ea typeface="+mn-ea"/>
              <a:cs typeface="+mn-cs"/>
            </a:endParaRPr>
          </a:p>
          <a:p>
            <a:pPr marL="274320" indent="-274320" fontAlgn="auto">
              <a:lnSpc>
                <a:spcPct val="110000"/>
              </a:lnSpc>
              <a:spcAft>
                <a:spcPts val="0"/>
              </a:spcAft>
              <a:buFont typeface="Symbol" pitchFamily="18" charset="2"/>
              <a:buChar char=""/>
              <a:defRPr/>
            </a:pPr>
            <a:r>
              <a:rPr lang="en-GB" sz="3000" dirty="0">
                <a:latin typeface="Calibri" charset="0"/>
                <a:ea typeface="+mn-ea"/>
                <a:cs typeface="+mn-cs"/>
              </a:rPr>
              <a:t>You cannot join two sentences by a comma.</a:t>
            </a:r>
          </a:p>
          <a:p>
            <a:pPr marL="274320" indent="-274320" fontAlgn="auto">
              <a:lnSpc>
                <a:spcPct val="110000"/>
              </a:lnSpc>
              <a:spcAft>
                <a:spcPts val="0"/>
              </a:spcAft>
              <a:buFont typeface="Symbol" pitchFamily="18" charset="2"/>
              <a:buChar char=""/>
              <a:defRPr/>
            </a:pPr>
            <a:r>
              <a:rPr lang="en-GB" sz="3000" dirty="0">
                <a:latin typeface="Calibri" charset="0"/>
                <a:ea typeface="+mn-ea"/>
                <a:cs typeface="+mn-cs"/>
              </a:rPr>
              <a:t>You </a:t>
            </a:r>
            <a:r>
              <a:rPr lang="en-GB" sz="3000" dirty="0" smtClean="0">
                <a:latin typeface="Calibri" charset="0"/>
                <a:ea typeface="+mn-ea"/>
                <a:cs typeface="+mn-cs"/>
              </a:rPr>
              <a:t>should </a:t>
            </a:r>
            <a:r>
              <a:rPr lang="en-GB" sz="3000" dirty="0" smtClean="0">
                <a:latin typeface="Calibri" charset="0"/>
                <a:ea typeface="+mn-ea"/>
                <a:cs typeface="+mn-cs"/>
              </a:rPr>
              <a:t>try to avoid joining </a:t>
            </a:r>
            <a:r>
              <a:rPr lang="en-GB" sz="3000" dirty="0">
                <a:latin typeface="Calibri" charset="0"/>
                <a:ea typeface="+mn-ea"/>
                <a:cs typeface="+mn-cs"/>
              </a:rPr>
              <a:t>sentences by </a:t>
            </a:r>
            <a:r>
              <a:rPr lang="en-US" altLang="ja-JP" sz="3000" dirty="0" smtClean="0">
                <a:latin typeface="Calibri" charset="0"/>
              </a:rPr>
              <a:t>‘</a:t>
            </a:r>
            <a:r>
              <a:rPr lang="en-GB" sz="3000" dirty="0" smtClean="0">
                <a:latin typeface="Calibri" charset="0"/>
                <a:ea typeface="+mn-ea"/>
                <a:cs typeface="+mn-cs"/>
              </a:rPr>
              <a:t>however</a:t>
            </a:r>
            <a:r>
              <a:rPr lang="en-US" altLang="ja-JP" sz="3000" dirty="0" smtClean="0">
                <a:latin typeface="Calibri" charset="0"/>
              </a:rPr>
              <a:t>’</a:t>
            </a:r>
            <a:r>
              <a:rPr lang="en-GB" sz="3000" dirty="0" smtClean="0">
                <a:latin typeface="Calibri" charset="0"/>
                <a:ea typeface="+mn-ea"/>
                <a:cs typeface="+mn-cs"/>
              </a:rPr>
              <a:t>. </a:t>
            </a:r>
            <a:r>
              <a:rPr lang="en-GB" sz="3000" dirty="0">
                <a:latin typeface="Calibri" charset="0"/>
                <a:ea typeface="+mn-ea"/>
                <a:cs typeface="+mn-cs"/>
              </a:rPr>
              <a:t>In this case you would start a new sentence.</a:t>
            </a:r>
          </a:p>
          <a:p>
            <a:pPr marL="274320" indent="-274320" fontAlgn="auto">
              <a:lnSpc>
                <a:spcPct val="110000"/>
              </a:lnSpc>
              <a:spcAft>
                <a:spcPts val="0"/>
              </a:spcAft>
              <a:buFont typeface="Symbol" pitchFamily="18" charset="2"/>
              <a:buChar char=""/>
              <a:defRPr/>
            </a:pPr>
            <a:r>
              <a:rPr lang="en-GB" sz="3000" dirty="0">
                <a:latin typeface="Calibri" charset="0"/>
                <a:ea typeface="+mn-ea"/>
                <a:cs typeface="+mn-cs"/>
              </a:rPr>
              <a:t>Read what you have written</a:t>
            </a:r>
          </a:p>
          <a:p>
            <a:pPr lvl="1" indent="-274320" fontAlgn="auto">
              <a:lnSpc>
                <a:spcPct val="110000"/>
              </a:lnSpc>
              <a:spcAft>
                <a:spcPts val="0"/>
              </a:spcAft>
              <a:buFont typeface="Symbol" pitchFamily="18" charset="2"/>
              <a:buChar char=""/>
              <a:defRPr/>
            </a:pPr>
            <a:r>
              <a:rPr lang="en-GB" sz="2600" dirty="0">
                <a:solidFill>
                  <a:srgbClr val="FF0000"/>
                </a:solidFill>
                <a:latin typeface="Calibri" charset="0"/>
                <a:ea typeface="+mn-ea"/>
              </a:rPr>
              <a:t>if it looks wrong and sounds wrong then it probably is wrong</a:t>
            </a:r>
          </a:p>
          <a:p>
            <a:pPr marL="274320" indent="-274320" fontAlgn="auto">
              <a:lnSpc>
                <a:spcPct val="80000"/>
              </a:lnSpc>
              <a:spcAft>
                <a:spcPts val="0"/>
              </a:spcAft>
              <a:buFont typeface="Symbol" pitchFamily="18" charset="2"/>
              <a:buChar char=""/>
              <a:defRPr/>
            </a:pPr>
            <a:endParaRPr lang="en-GB" sz="3000" dirty="0">
              <a:latin typeface="Calibri" charset="0"/>
              <a:ea typeface="+mn-ea"/>
              <a:cs typeface="+mn-cs"/>
            </a:endParaRPr>
          </a:p>
        </p:txBody>
      </p:sp>
    </p:spTree>
    <p:extLst>
      <p:ext uri="{BB962C8B-B14F-4D97-AF65-F5344CB8AC3E}">
        <p14:creationId xmlns:p14="http://schemas.microsoft.com/office/powerpoint/2010/main" val="4119911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536" y="215206"/>
            <a:ext cx="8229600" cy="766806"/>
          </a:xfrm>
        </p:spPr>
        <p:txBody>
          <a:bodyPr/>
          <a:lstStyle/>
          <a:p>
            <a:r>
              <a:rPr lang="en-GB" dirty="0">
                <a:latin typeface="Calibri" charset="0"/>
              </a:rPr>
              <a:t>Use of punctuation</a:t>
            </a:r>
          </a:p>
        </p:txBody>
      </p:sp>
      <p:sp>
        <p:nvSpPr>
          <p:cNvPr id="2" name="Text Placeholder 1"/>
          <p:cNvSpPr>
            <a:spLocks noGrp="1"/>
          </p:cNvSpPr>
          <p:nvPr>
            <p:ph type="body" idx="1"/>
          </p:nvPr>
        </p:nvSpPr>
        <p:spPr>
          <a:xfrm>
            <a:off x="529208" y="1470142"/>
            <a:ext cx="4040188" cy="497137"/>
          </a:xfrm>
        </p:spPr>
        <p:txBody>
          <a:bodyPr/>
          <a:lstStyle/>
          <a:p>
            <a:pPr algn="ctr"/>
            <a:r>
              <a:rPr lang="en-GB" dirty="0" smtClean="0">
                <a:latin typeface="Calibri" charset="0"/>
              </a:rPr>
              <a:t>Punctuation Mark</a:t>
            </a:r>
            <a:endParaRPr lang="en-GB" dirty="0">
              <a:latin typeface="Calibri" charset="0"/>
            </a:endParaRPr>
          </a:p>
        </p:txBody>
      </p:sp>
      <p:sp>
        <p:nvSpPr>
          <p:cNvPr id="39937" name="Rectangle 3"/>
          <p:cNvSpPr>
            <a:spLocks noGrp="1" noChangeArrowheads="1"/>
          </p:cNvSpPr>
          <p:nvPr>
            <p:ph sz="half" idx="2"/>
          </p:nvPr>
        </p:nvSpPr>
        <p:spPr>
          <a:xfrm>
            <a:off x="529208" y="1967279"/>
            <a:ext cx="4040188" cy="3235866"/>
          </a:xfrm>
        </p:spPr>
        <p:txBody>
          <a:bodyPr>
            <a:normAutofit lnSpcReduction="10000"/>
          </a:bodyPr>
          <a:lstStyle/>
          <a:p>
            <a:pPr lvl="1">
              <a:spcBef>
                <a:spcPts val="0"/>
              </a:spcBef>
            </a:pPr>
            <a:r>
              <a:rPr lang="en-GB" sz="1600" dirty="0" smtClean="0">
                <a:latin typeface="Calibri" charset="0"/>
              </a:rPr>
              <a:t>Exclamation </a:t>
            </a:r>
            <a:r>
              <a:rPr lang="en-GB" sz="1600" dirty="0">
                <a:latin typeface="Calibri" charset="0"/>
              </a:rPr>
              <a:t>mark</a:t>
            </a:r>
          </a:p>
          <a:p>
            <a:pPr lvl="1">
              <a:spcBef>
                <a:spcPts val="0"/>
              </a:spcBef>
            </a:pPr>
            <a:r>
              <a:rPr lang="en-GB" sz="1600" dirty="0" smtClean="0">
                <a:latin typeface="Calibri" charset="0"/>
              </a:rPr>
              <a:t>Question </a:t>
            </a:r>
            <a:r>
              <a:rPr lang="en-GB" sz="1600" dirty="0">
                <a:latin typeface="Calibri" charset="0"/>
              </a:rPr>
              <a:t>mark</a:t>
            </a:r>
          </a:p>
          <a:p>
            <a:pPr lvl="1">
              <a:spcBef>
                <a:spcPts val="0"/>
              </a:spcBef>
            </a:pPr>
            <a:r>
              <a:rPr lang="en-GB" sz="1600" dirty="0" smtClean="0">
                <a:latin typeface="Calibri" charset="0"/>
              </a:rPr>
              <a:t>Comma</a:t>
            </a:r>
          </a:p>
          <a:p>
            <a:pPr lvl="1">
              <a:spcBef>
                <a:spcPts val="0"/>
              </a:spcBef>
            </a:pPr>
            <a:endParaRPr lang="en-GB" sz="1600" dirty="0" smtClean="0">
              <a:latin typeface="Calibri" charset="0"/>
            </a:endParaRPr>
          </a:p>
          <a:p>
            <a:pPr lvl="1">
              <a:spcBef>
                <a:spcPts val="0"/>
              </a:spcBef>
            </a:pPr>
            <a:r>
              <a:rPr lang="en-GB" sz="1600" dirty="0" smtClean="0">
                <a:latin typeface="Calibri" charset="0"/>
              </a:rPr>
              <a:t>Semicolon</a:t>
            </a:r>
          </a:p>
          <a:p>
            <a:pPr lvl="1">
              <a:spcBef>
                <a:spcPts val="0"/>
              </a:spcBef>
            </a:pPr>
            <a:endParaRPr lang="en-GB" sz="1600" dirty="0" smtClean="0">
              <a:latin typeface="Calibri" charset="0"/>
            </a:endParaRPr>
          </a:p>
          <a:p>
            <a:pPr marL="457200" lvl="1" indent="0">
              <a:spcBef>
                <a:spcPts val="0"/>
              </a:spcBef>
              <a:buNone/>
            </a:pPr>
            <a:endParaRPr lang="en-GB" sz="1600" dirty="0" smtClean="0">
              <a:latin typeface="Calibri" charset="0"/>
            </a:endParaRPr>
          </a:p>
          <a:p>
            <a:pPr lvl="1">
              <a:spcBef>
                <a:spcPts val="0"/>
              </a:spcBef>
            </a:pPr>
            <a:r>
              <a:rPr lang="en-GB" sz="1600" dirty="0" smtClean="0">
                <a:latin typeface="Calibri" charset="0"/>
              </a:rPr>
              <a:t>Colon</a:t>
            </a:r>
            <a:endParaRPr lang="en-GB" sz="1600" dirty="0">
              <a:latin typeface="Calibri" charset="0"/>
            </a:endParaRPr>
          </a:p>
          <a:p>
            <a:pPr lvl="1">
              <a:spcBef>
                <a:spcPts val="0"/>
              </a:spcBef>
            </a:pPr>
            <a:endParaRPr lang="en-GB" sz="1600" dirty="0" smtClean="0">
              <a:latin typeface="Calibri" charset="0"/>
            </a:endParaRPr>
          </a:p>
          <a:p>
            <a:pPr lvl="1">
              <a:spcBef>
                <a:spcPts val="0"/>
              </a:spcBef>
            </a:pPr>
            <a:endParaRPr lang="en-GB" sz="1600" dirty="0">
              <a:latin typeface="Calibri" charset="0"/>
            </a:endParaRPr>
          </a:p>
          <a:p>
            <a:pPr lvl="1">
              <a:spcBef>
                <a:spcPts val="0"/>
              </a:spcBef>
            </a:pPr>
            <a:endParaRPr lang="en-GB" sz="1600" dirty="0" smtClean="0">
              <a:latin typeface="Calibri" charset="0"/>
            </a:endParaRPr>
          </a:p>
          <a:p>
            <a:pPr lvl="1">
              <a:spcBef>
                <a:spcPts val="0"/>
              </a:spcBef>
            </a:pPr>
            <a:r>
              <a:rPr lang="en-GB" sz="1600" dirty="0" smtClean="0">
                <a:latin typeface="Calibri" charset="0"/>
              </a:rPr>
              <a:t>Hyphen</a:t>
            </a:r>
            <a:endParaRPr lang="en-GB" sz="1600" dirty="0">
              <a:latin typeface="Calibri" charset="0"/>
            </a:endParaRPr>
          </a:p>
          <a:p>
            <a:pPr lvl="1">
              <a:spcBef>
                <a:spcPts val="0"/>
              </a:spcBef>
            </a:pPr>
            <a:r>
              <a:rPr lang="en-GB" sz="1600" dirty="0" smtClean="0">
                <a:latin typeface="Calibri" charset="0"/>
              </a:rPr>
              <a:t>Full</a:t>
            </a:r>
            <a:r>
              <a:rPr lang="en-GB" sz="1600" dirty="0">
                <a:latin typeface="Calibri" charset="0"/>
              </a:rPr>
              <a:t>-stop</a:t>
            </a:r>
          </a:p>
        </p:txBody>
      </p:sp>
      <p:sp>
        <p:nvSpPr>
          <p:cNvPr id="5" name="Text Placeholder 4"/>
          <p:cNvSpPr>
            <a:spLocks noGrp="1"/>
          </p:cNvSpPr>
          <p:nvPr>
            <p:ph type="body" sz="quarter" idx="3"/>
          </p:nvPr>
        </p:nvSpPr>
        <p:spPr>
          <a:xfrm>
            <a:off x="4716016" y="1470142"/>
            <a:ext cx="4041775" cy="497137"/>
          </a:xfrm>
        </p:spPr>
        <p:txBody>
          <a:bodyPr/>
          <a:lstStyle/>
          <a:p>
            <a:pPr algn="ctr"/>
            <a:r>
              <a:rPr lang="en-US" dirty="0" smtClean="0"/>
              <a:t>Basic Usage</a:t>
            </a:r>
            <a:endParaRPr lang="en-US" dirty="0"/>
          </a:p>
        </p:txBody>
      </p:sp>
      <p:sp>
        <p:nvSpPr>
          <p:cNvPr id="4" name="Content Placeholder 3"/>
          <p:cNvSpPr>
            <a:spLocks noGrp="1"/>
          </p:cNvSpPr>
          <p:nvPr>
            <p:ph sz="quarter" idx="4"/>
          </p:nvPr>
        </p:nvSpPr>
        <p:spPr>
          <a:xfrm>
            <a:off x="4717033" y="1967279"/>
            <a:ext cx="4041775" cy="3235866"/>
          </a:xfrm>
        </p:spPr>
        <p:txBody>
          <a:bodyPr>
            <a:noAutofit/>
          </a:bodyPr>
          <a:lstStyle/>
          <a:p>
            <a:pPr>
              <a:spcBef>
                <a:spcPts val="0"/>
              </a:spcBef>
              <a:buFont typeface="Wingdings" charset="2"/>
              <a:buChar char="Ø"/>
            </a:pPr>
            <a:r>
              <a:rPr lang="en-US" sz="1600" dirty="0" smtClean="0">
                <a:latin typeface="Calibri"/>
                <a:cs typeface="Calibri"/>
              </a:rPr>
              <a:t>After vehement commands</a:t>
            </a:r>
          </a:p>
          <a:p>
            <a:pPr>
              <a:spcBef>
                <a:spcPts val="0"/>
              </a:spcBef>
              <a:buFont typeface="Wingdings" charset="2"/>
              <a:buChar char="Ø"/>
            </a:pPr>
            <a:r>
              <a:rPr lang="en-US" sz="1600" dirty="0" smtClean="0">
                <a:latin typeface="Calibri"/>
                <a:cs typeface="Calibri"/>
              </a:rPr>
              <a:t>After a question</a:t>
            </a:r>
          </a:p>
          <a:p>
            <a:pPr>
              <a:spcBef>
                <a:spcPts val="0"/>
              </a:spcBef>
              <a:buFont typeface="Wingdings" charset="2"/>
              <a:buChar char="Ø"/>
            </a:pPr>
            <a:r>
              <a:rPr lang="en-US" sz="1600" dirty="0" smtClean="0">
                <a:latin typeface="Calibri"/>
                <a:cs typeface="Calibri"/>
              </a:rPr>
              <a:t>Separates independent clauses in sentences</a:t>
            </a:r>
          </a:p>
          <a:p>
            <a:pPr>
              <a:spcBef>
                <a:spcPts val="0"/>
              </a:spcBef>
              <a:buFont typeface="Wingdings" charset="2"/>
              <a:buChar char="Ø"/>
            </a:pPr>
            <a:r>
              <a:rPr lang="en-US" sz="1600" dirty="0" smtClean="0">
                <a:latin typeface="Calibri"/>
                <a:cs typeface="Calibri"/>
              </a:rPr>
              <a:t>Separates closely connected clauses in sentences, also used before lists containing internal punctuation</a:t>
            </a:r>
          </a:p>
          <a:p>
            <a:pPr>
              <a:spcBef>
                <a:spcPts val="0"/>
              </a:spcBef>
              <a:buFont typeface="Wingdings" charset="2"/>
              <a:buChar char="Ø"/>
            </a:pPr>
            <a:r>
              <a:rPr lang="en-US" sz="1600" dirty="0" smtClean="0">
                <a:latin typeface="Calibri"/>
                <a:cs typeface="Calibri"/>
              </a:rPr>
              <a:t>After </a:t>
            </a:r>
            <a:r>
              <a:rPr lang="en-US" sz="1600" dirty="0">
                <a:latin typeface="Calibri"/>
                <a:cs typeface="Calibri"/>
              </a:rPr>
              <a:t>a word introducing a quotation, an explanation, an example, or a series and often after the salutation of a business letter</a:t>
            </a:r>
            <a:r>
              <a:rPr lang="en-US" sz="1600" dirty="0" smtClean="0">
                <a:latin typeface="Calibri"/>
                <a:cs typeface="Calibri"/>
              </a:rPr>
              <a:t>.</a:t>
            </a:r>
          </a:p>
          <a:p>
            <a:pPr>
              <a:spcBef>
                <a:spcPts val="0"/>
              </a:spcBef>
              <a:buFont typeface="Wingdings" charset="2"/>
              <a:buChar char="Ø"/>
            </a:pPr>
            <a:r>
              <a:rPr lang="en-US" sz="1600" dirty="0" smtClean="0">
                <a:latin typeface="Calibri"/>
                <a:cs typeface="Calibri"/>
              </a:rPr>
              <a:t>To join words</a:t>
            </a:r>
          </a:p>
          <a:p>
            <a:pPr>
              <a:spcBef>
                <a:spcPts val="0"/>
              </a:spcBef>
              <a:buFont typeface="Wingdings" charset="2"/>
              <a:buChar char="Ø"/>
            </a:pPr>
            <a:r>
              <a:rPr lang="en-US" sz="1600" dirty="0" smtClean="0">
                <a:latin typeface="Calibri"/>
                <a:cs typeface="Calibri"/>
              </a:rPr>
              <a:t>To close a sentence</a:t>
            </a:r>
          </a:p>
        </p:txBody>
      </p:sp>
      <p:sp>
        <p:nvSpPr>
          <p:cNvPr id="6" name="TextBox 5"/>
          <p:cNvSpPr txBox="1"/>
          <p:nvPr/>
        </p:nvSpPr>
        <p:spPr>
          <a:xfrm>
            <a:off x="529208" y="978591"/>
            <a:ext cx="8229600" cy="461665"/>
          </a:xfrm>
          <a:prstGeom prst="rect">
            <a:avLst/>
          </a:prstGeom>
          <a:noFill/>
        </p:spPr>
        <p:txBody>
          <a:bodyPr wrap="square" rtlCol="0">
            <a:spAutoFit/>
          </a:bodyPr>
          <a:lstStyle/>
          <a:p>
            <a:pPr algn="ctr"/>
            <a:r>
              <a:rPr lang="en-GB" sz="2400" u="sng" dirty="0">
                <a:latin typeface="Calibri" charset="0"/>
              </a:rPr>
              <a:t>Do you know how and when to use</a:t>
            </a:r>
            <a:r>
              <a:rPr lang="en-GB" sz="2400" u="sng" dirty="0" smtClean="0">
                <a:latin typeface="Calibri" charset="0"/>
              </a:rPr>
              <a:t>?</a:t>
            </a:r>
            <a:endParaRPr lang="en-GB" sz="2400" u="sng" dirty="0">
              <a:latin typeface="Calibri" charset="0"/>
            </a:endParaRPr>
          </a:p>
        </p:txBody>
      </p:sp>
      <p:sp>
        <p:nvSpPr>
          <p:cNvPr id="7" name="TextBox 6"/>
          <p:cNvSpPr txBox="1"/>
          <p:nvPr/>
        </p:nvSpPr>
        <p:spPr>
          <a:xfrm>
            <a:off x="4569396" y="5504538"/>
            <a:ext cx="4189412" cy="338554"/>
          </a:xfrm>
          <a:prstGeom prst="rect">
            <a:avLst/>
          </a:prstGeom>
          <a:noFill/>
        </p:spPr>
        <p:txBody>
          <a:bodyPr wrap="square" rtlCol="0">
            <a:spAutoFit/>
          </a:bodyPr>
          <a:lstStyle/>
          <a:p>
            <a:pPr algn="r"/>
            <a:r>
              <a:rPr lang="en-US" sz="1600" dirty="0"/>
              <a:t>http://</a:t>
            </a:r>
            <a:r>
              <a:rPr lang="en-US" sz="1600" dirty="0" err="1"/>
              <a:t>www.thefreedictionary.com</a:t>
            </a:r>
            <a:endParaRPr lang="en-US" sz="1600" dirty="0"/>
          </a:p>
        </p:txBody>
      </p:sp>
    </p:spTree>
    <p:extLst>
      <p:ext uri="{BB962C8B-B14F-4D97-AF65-F5344CB8AC3E}">
        <p14:creationId xmlns:p14="http://schemas.microsoft.com/office/powerpoint/2010/main" val="175649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latin typeface="Calibri" charset="0"/>
              </a:rPr>
              <a:t>How to Write</a:t>
            </a:r>
          </a:p>
        </p:txBody>
      </p:sp>
      <p:sp>
        <p:nvSpPr>
          <p:cNvPr id="41985" name="Rectangle 3"/>
          <p:cNvSpPr>
            <a:spLocks noGrp="1" noChangeArrowheads="1"/>
          </p:cNvSpPr>
          <p:nvPr>
            <p:ph idx="1"/>
          </p:nvPr>
        </p:nvSpPr>
        <p:spPr>
          <a:xfrm>
            <a:off x="551793" y="1417638"/>
            <a:ext cx="8229600" cy="3712845"/>
          </a:xfrm>
        </p:spPr>
        <p:txBody>
          <a:bodyPr>
            <a:normAutofit/>
          </a:bodyPr>
          <a:lstStyle/>
          <a:p>
            <a:pPr>
              <a:lnSpc>
                <a:spcPct val="90000"/>
              </a:lnSpc>
            </a:pPr>
            <a:r>
              <a:rPr lang="en-GB" dirty="0">
                <a:latin typeface="Calibri" charset="0"/>
              </a:rPr>
              <a:t>Recommend that you </a:t>
            </a:r>
            <a:r>
              <a:rPr lang="en-GB" dirty="0">
                <a:solidFill>
                  <a:srgbClr val="FF0000"/>
                </a:solidFill>
                <a:latin typeface="Calibri" charset="0"/>
              </a:rPr>
              <a:t>write</a:t>
            </a:r>
            <a:r>
              <a:rPr lang="en-GB" dirty="0">
                <a:latin typeface="Calibri" charset="0"/>
              </a:rPr>
              <a:t> </a:t>
            </a:r>
            <a:r>
              <a:rPr lang="en-GB" dirty="0">
                <a:solidFill>
                  <a:srgbClr val="FF0000"/>
                </a:solidFill>
                <a:latin typeface="Calibri" charset="0"/>
              </a:rPr>
              <a:t>quickly</a:t>
            </a:r>
            <a:r>
              <a:rPr lang="en-GB" dirty="0">
                <a:latin typeface="Calibri" charset="0"/>
              </a:rPr>
              <a:t> and </a:t>
            </a:r>
            <a:r>
              <a:rPr lang="en-GB" dirty="0">
                <a:solidFill>
                  <a:srgbClr val="FF0000"/>
                </a:solidFill>
                <a:latin typeface="Calibri" charset="0"/>
              </a:rPr>
              <a:t>edit later</a:t>
            </a:r>
          </a:p>
          <a:p>
            <a:pPr lvl="1">
              <a:lnSpc>
                <a:spcPct val="90000"/>
              </a:lnSpc>
            </a:pPr>
            <a:r>
              <a:rPr lang="en-GB" dirty="0">
                <a:latin typeface="Calibri" charset="0"/>
              </a:rPr>
              <a:t>D</a:t>
            </a:r>
            <a:r>
              <a:rPr lang="en-GB" dirty="0" smtClean="0">
                <a:latin typeface="Calibri" charset="0"/>
              </a:rPr>
              <a:t>on</a:t>
            </a:r>
            <a:r>
              <a:rPr lang="en-US" altLang="ja-JP" dirty="0" smtClean="0">
                <a:latin typeface="Calibri" charset="0"/>
                <a:ea typeface="HGP明朝E" charset="0"/>
                <a:cs typeface="HGP明朝E" charset="0"/>
              </a:rPr>
              <a:t>’</a:t>
            </a:r>
            <a:r>
              <a:rPr lang="en-GB" altLang="ja-JP" dirty="0" smtClean="0">
                <a:latin typeface="Calibri" charset="0"/>
              </a:rPr>
              <a:t>t </a:t>
            </a:r>
            <a:r>
              <a:rPr lang="en-GB" altLang="ja-JP" dirty="0">
                <a:latin typeface="Calibri" charset="0"/>
              </a:rPr>
              <a:t>sit thinking for too long</a:t>
            </a:r>
          </a:p>
          <a:p>
            <a:pPr>
              <a:lnSpc>
                <a:spcPct val="90000"/>
              </a:lnSpc>
            </a:pPr>
            <a:r>
              <a:rPr lang="en-GB" dirty="0">
                <a:latin typeface="Calibri" charset="0"/>
              </a:rPr>
              <a:t>Write a section.</a:t>
            </a:r>
          </a:p>
          <a:p>
            <a:pPr>
              <a:lnSpc>
                <a:spcPct val="90000"/>
              </a:lnSpc>
            </a:pPr>
            <a:r>
              <a:rPr lang="en-GB" dirty="0">
                <a:latin typeface="Calibri" charset="0"/>
              </a:rPr>
              <a:t>Check it:</a:t>
            </a:r>
          </a:p>
          <a:p>
            <a:pPr lvl="1">
              <a:lnSpc>
                <a:spcPct val="90000"/>
              </a:lnSpc>
            </a:pPr>
            <a:r>
              <a:rPr lang="en-GB" dirty="0">
                <a:latin typeface="Calibri" charset="0"/>
              </a:rPr>
              <a:t>D</a:t>
            </a:r>
            <a:r>
              <a:rPr lang="en-GB" dirty="0" smtClean="0">
                <a:latin typeface="Calibri" charset="0"/>
              </a:rPr>
              <a:t>oes </a:t>
            </a:r>
            <a:r>
              <a:rPr lang="en-GB" dirty="0">
                <a:latin typeface="Calibri" charset="0"/>
              </a:rPr>
              <a:t>it flow?</a:t>
            </a:r>
          </a:p>
          <a:p>
            <a:pPr lvl="1">
              <a:lnSpc>
                <a:spcPct val="90000"/>
              </a:lnSpc>
            </a:pPr>
            <a:r>
              <a:rPr lang="en-GB" dirty="0">
                <a:latin typeface="Calibri" charset="0"/>
              </a:rPr>
              <a:t>D</a:t>
            </a:r>
            <a:r>
              <a:rPr lang="en-GB" dirty="0" smtClean="0">
                <a:latin typeface="Calibri" charset="0"/>
              </a:rPr>
              <a:t>o </a:t>
            </a:r>
            <a:r>
              <a:rPr lang="en-GB" dirty="0">
                <a:latin typeface="Calibri" charset="0"/>
              </a:rPr>
              <a:t>I need every word?</a:t>
            </a:r>
          </a:p>
          <a:p>
            <a:pPr lvl="1">
              <a:lnSpc>
                <a:spcPct val="90000"/>
              </a:lnSpc>
            </a:pPr>
            <a:r>
              <a:rPr lang="en-GB" dirty="0">
                <a:latin typeface="Calibri" charset="0"/>
              </a:rPr>
              <a:t>C</a:t>
            </a:r>
            <a:r>
              <a:rPr lang="en-GB" dirty="0" smtClean="0">
                <a:latin typeface="Calibri" charset="0"/>
              </a:rPr>
              <a:t>an </a:t>
            </a:r>
            <a:r>
              <a:rPr lang="en-GB" dirty="0">
                <a:latin typeface="Calibri" charset="0"/>
              </a:rPr>
              <a:t>I cut it down and keep the meaning?</a:t>
            </a:r>
          </a:p>
          <a:p>
            <a:pPr>
              <a:lnSpc>
                <a:spcPct val="90000"/>
              </a:lnSpc>
            </a:pPr>
            <a:r>
              <a:rPr lang="en-GB" dirty="0">
                <a:latin typeface="Calibri" charset="0"/>
              </a:rPr>
              <a:t>Rewrite </a:t>
            </a:r>
            <a:r>
              <a:rPr lang="en-GB" dirty="0" smtClean="0">
                <a:latin typeface="Calibri" charset="0"/>
              </a:rPr>
              <a:t>it</a:t>
            </a:r>
            <a:endParaRPr lang="en-GB" dirty="0">
              <a:latin typeface="Calibri" charset="0"/>
            </a:endParaRPr>
          </a:p>
        </p:txBody>
      </p:sp>
    </p:spTree>
    <p:extLst>
      <p:ext uri="{BB962C8B-B14F-4D97-AF65-F5344CB8AC3E}">
        <p14:creationId xmlns:p14="http://schemas.microsoft.com/office/powerpoint/2010/main" val="33495362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a:latin typeface="Calibri" charset="0"/>
              </a:rPr>
              <a:t>How to Check</a:t>
            </a:r>
          </a:p>
        </p:txBody>
      </p:sp>
      <p:sp>
        <p:nvSpPr>
          <p:cNvPr id="44033" name="Rectangle 3"/>
          <p:cNvSpPr>
            <a:spLocks noGrp="1" noChangeArrowheads="1"/>
          </p:cNvSpPr>
          <p:nvPr>
            <p:ph idx="1"/>
          </p:nvPr>
        </p:nvSpPr>
        <p:spPr>
          <a:xfrm>
            <a:off x="457200" y="1401982"/>
            <a:ext cx="8229600" cy="4278828"/>
          </a:xfrm>
        </p:spPr>
        <p:txBody>
          <a:bodyPr>
            <a:normAutofit/>
          </a:bodyPr>
          <a:lstStyle/>
          <a:p>
            <a:pPr>
              <a:lnSpc>
                <a:spcPct val="90000"/>
              </a:lnSpc>
            </a:pPr>
            <a:r>
              <a:rPr lang="en-GB" sz="2000" dirty="0">
                <a:latin typeface="Calibri" charset="0"/>
              </a:rPr>
              <a:t>Put the work aside for </a:t>
            </a:r>
            <a:r>
              <a:rPr lang="en-GB" sz="2000" dirty="0" smtClean="0">
                <a:latin typeface="Calibri" charset="0"/>
              </a:rPr>
              <a:t>a few hours at least …</a:t>
            </a:r>
            <a:endParaRPr lang="en-GB" sz="2000" dirty="0">
              <a:latin typeface="Calibri" charset="0"/>
            </a:endParaRPr>
          </a:p>
          <a:p>
            <a:pPr>
              <a:lnSpc>
                <a:spcPct val="90000"/>
              </a:lnSpc>
              <a:buFont typeface="Arial" charset="0"/>
              <a:buNone/>
            </a:pPr>
            <a:r>
              <a:rPr lang="en-GB" sz="1000" dirty="0">
                <a:latin typeface="Calibri" charset="0"/>
              </a:rPr>
              <a:t>	</a:t>
            </a:r>
            <a:endParaRPr lang="en-GB" sz="1000" dirty="0" smtClean="0">
              <a:latin typeface="Calibri" charset="0"/>
            </a:endParaRPr>
          </a:p>
          <a:p>
            <a:pPr>
              <a:lnSpc>
                <a:spcPct val="90000"/>
              </a:lnSpc>
              <a:buFont typeface="Arial" charset="0"/>
              <a:buNone/>
            </a:pPr>
            <a:r>
              <a:rPr lang="en-GB" sz="2000" dirty="0">
                <a:latin typeface="Calibri" charset="0"/>
              </a:rPr>
              <a:t>	</a:t>
            </a:r>
            <a:r>
              <a:rPr lang="en-GB" sz="2000" dirty="0" smtClean="0">
                <a:latin typeface="Calibri" charset="0"/>
              </a:rPr>
              <a:t>then:</a:t>
            </a:r>
            <a:endParaRPr lang="en-GB" sz="2000" dirty="0">
              <a:latin typeface="Calibri" charset="0"/>
            </a:endParaRPr>
          </a:p>
          <a:p>
            <a:pPr>
              <a:lnSpc>
                <a:spcPct val="90000"/>
              </a:lnSpc>
            </a:pPr>
            <a:endParaRPr lang="en-GB" sz="1000" dirty="0">
              <a:latin typeface="Calibri" charset="0"/>
            </a:endParaRPr>
          </a:p>
          <a:p>
            <a:pPr>
              <a:lnSpc>
                <a:spcPct val="90000"/>
              </a:lnSpc>
            </a:pPr>
            <a:r>
              <a:rPr lang="en-GB" sz="2000" dirty="0">
                <a:latin typeface="Calibri" charset="0"/>
              </a:rPr>
              <a:t>Check the title has no spelling mistakes.</a:t>
            </a:r>
          </a:p>
          <a:p>
            <a:pPr>
              <a:lnSpc>
                <a:spcPct val="90000"/>
              </a:lnSpc>
            </a:pPr>
            <a:r>
              <a:rPr lang="en-GB" sz="2000" dirty="0">
                <a:latin typeface="Calibri" charset="0"/>
              </a:rPr>
              <a:t>Check that all sentences have full-stops.</a:t>
            </a:r>
          </a:p>
          <a:p>
            <a:pPr>
              <a:lnSpc>
                <a:spcPct val="90000"/>
              </a:lnSpc>
            </a:pPr>
            <a:r>
              <a:rPr lang="en-GB" sz="2000" dirty="0">
                <a:latin typeface="Calibri" charset="0"/>
              </a:rPr>
              <a:t>Check that sentences make sense.</a:t>
            </a:r>
          </a:p>
          <a:p>
            <a:pPr>
              <a:lnSpc>
                <a:spcPct val="90000"/>
              </a:lnSpc>
            </a:pPr>
            <a:r>
              <a:rPr lang="en-GB" sz="2000" dirty="0">
                <a:latin typeface="Calibri" charset="0"/>
              </a:rPr>
              <a:t>Check for spelling mistakes.</a:t>
            </a:r>
          </a:p>
          <a:p>
            <a:pPr>
              <a:lnSpc>
                <a:spcPct val="90000"/>
              </a:lnSpc>
            </a:pPr>
            <a:r>
              <a:rPr lang="en-GB" sz="2000" dirty="0">
                <a:latin typeface="Calibri" charset="0"/>
              </a:rPr>
              <a:t>Check that punctuation errors.</a:t>
            </a:r>
          </a:p>
          <a:p>
            <a:pPr>
              <a:lnSpc>
                <a:spcPct val="90000"/>
              </a:lnSpc>
            </a:pPr>
            <a:r>
              <a:rPr lang="en-GB" sz="2000" dirty="0">
                <a:latin typeface="Calibri" charset="0"/>
              </a:rPr>
              <a:t>Check that you have not omitted any words.</a:t>
            </a:r>
          </a:p>
          <a:p>
            <a:pPr>
              <a:lnSpc>
                <a:spcPct val="90000"/>
              </a:lnSpc>
              <a:buFont typeface="Arial" charset="0"/>
              <a:buNone/>
            </a:pPr>
            <a:endParaRPr lang="en-GB" sz="1000" dirty="0">
              <a:latin typeface="Calibri" charset="0"/>
            </a:endParaRPr>
          </a:p>
          <a:p>
            <a:pPr>
              <a:lnSpc>
                <a:spcPct val="90000"/>
              </a:lnSpc>
              <a:buFont typeface="Arial" charset="0"/>
              <a:buNone/>
            </a:pPr>
            <a:r>
              <a:rPr lang="en-GB" sz="2000" dirty="0">
                <a:solidFill>
                  <a:srgbClr val="3366FF"/>
                </a:solidFill>
                <a:latin typeface="Calibri" charset="0"/>
              </a:rPr>
              <a:t>	</a:t>
            </a:r>
            <a:r>
              <a:rPr lang="en-GB" sz="2000" dirty="0">
                <a:solidFill>
                  <a:srgbClr val="FF0000"/>
                </a:solidFill>
                <a:latin typeface="Calibri" charset="0"/>
              </a:rPr>
              <a:t>Work with few errors will give the impression of competence and professionalism.</a:t>
            </a:r>
          </a:p>
        </p:txBody>
      </p:sp>
    </p:spTree>
    <p:extLst>
      <p:ext uri="{BB962C8B-B14F-4D97-AF65-F5344CB8AC3E}">
        <p14:creationId xmlns:p14="http://schemas.microsoft.com/office/powerpoint/2010/main" val="1669404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a:latin typeface="Calibri" charset="0"/>
              </a:rPr>
              <a:t>Useful Phrases – Introductions</a:t>
            </a:r>
          </a:p>
        </p:txBody>
      </p:sp>
      <p:sp>
        <p:nvSpPr>
          <p:cNvPr id="46081" name="Rectangle 3"/>
          <p:cNvSpPr>
            <a:spLocks noGrp="1" noChangeArrowheads="1"/>
          </p:cNvSpPr>
          <p:nvPr>
            <p:ph idx="1"/>
          </p:nvPr>
        </p:nvSpPr>
        <p:spPr>
          <a:xfrm>
            <a:off x="457200" y="1460263"/>
            <a:ext cx="8229599" cy="3458797"/>
          </a:xfrm>
        </p:spPr>
        <p:txBody>
          <a:bodyPr>
            <a:normAutofit/>
          </a:bodyPr>
          <a:lstStyle/>
          <a:p>
            <a:r>
              <a:rPr lang="en-GB" dirty="0">
                <a:latin typeface="Calibri" charset="0"/>
              </a:rPr>
              <a:t>In recent years, there has been an increasing interest in ...... </a:t>
            </a:r>
          </a:p>
          <a:p>
            <a:r>
              <a:rPr lang="en-GB" dirty="0">
                <a:latin typeface="Calibri" charset="0"/>
              </a:rPr>
              <a:t>To date there has been little agreement on what ...... </a:t>
            </a:r>
          </a:p>
          <a:p>
            <a:r>
              <a:rPr lang="en-GB" dirty="0">
                <a:latin typeface="Calibri" charset="0"/>
              </a:rPr>
              <a:t>This project begins by ...... It will then go on to ...... </a:t>
            </a:r>
          </a:p>
          <a:p>
            <a:r>
              <a:rPr lang="en-GB" dirty="0">
                <a:latin typeface="Calibri" charset="0"/>
              </a:rPr>
              <a:t>One of the most significant current discussions in computing is ...... </a:t>
            </a:r>
          </a:p>
        </p:txBody>
      </p:sp>
    </p:spTree>
    <p:extLst>
      <p:ext uri="{BB962C8B-B14F-4D97-AF65-F5344CB8AC3E}">
        <p14:creationId xmlns:p14="http://schemas.microsoft.com/office/powerpoint/2010/main" val="3014892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a:latin typeface="Calibri" charset="0"/>
              </a:rPr>
              <a:t>Useful Phrases – Critiquing</a:t>
            </a:r>
          </a:p>
        </p:txBody>
      </p:sp>
      <p:sp>
        <p:nvSpPr>
          <p:cNvPr id="48129" name="Rectangle 3"/>
          <p:cNvSpPr>
            <a:spLocks noGrp="1" noChangeArrowheads="1"/>
          </p:cNvSpPr>
          <p:nvPr>
            <p:ph idx="1"/>
          </p:nvPr>
        </p:nvSpPr>
        <p:spPr>
          <a:xfrm>
            <a:off x="457201" y="1417638"/>
            <a:ext cx="8229599" cy="3437274"/>
          </a:xfrm>
        </p:spPr>
        <p:txBody>
          <a:bodyPr>
            <a:normAutofit/>
          </a:bodyPr>
          <a:lstStyle/>
          <a:p>
            <a:r>
              <a:rPr lang="en-GB" dirty="0">
                <a:latin typeface="Calibri" charset="0"/>
              </a:rPr>
              <a:t>One criticism of much of the literature on X is that ...... </a:t>
            </a:r>
          </a:p>
          <a:p>
            <a:r>
              <a:rPr lang="en-GB" dirty="0">
                <a:latin typeface="Calibri" charset="0"/>
              </a:rPr>
              <a:t>One question that needs to be asked</a:t>
            </a:r>
            <a:r>
              <a:rPr lang="en-GB" dirty="0" smtClean="0">
                <a:latin typeface="Calibri" charset="0"/>
              </a:rPr>
              <a:t>, </a:t>
            </a:r>
            <a:r>
              <a:rPr lang="en-GB" dirty="0">
                <a:latin typeface="Calibri" charset="0"/>
              </a:rPr>
              <a:t>is whether ...... </a:t>
            </a:r>
          </a:p>
          <a:p>
            <a:r>
              <a:rPr lang="en-GB" dirty="0">
                <a:latin typeface="Calibri" charset="0"/>
              </a:rPr>
              <a:t>Jones (2003) is probably the best known critic of the X theory. He argues that .…. </a:t>
            </a:r>
          </a:p>
          <a:p>
            <a:r>
              <a:rPr lang="en-GB" dirty="0">
                <a:latin typeface="Calibri" charset="0"/>
              </a:rPr>
              <a:t>More recent arguments against X have been summarised by Smith and Jones (1982): </a:t>
            </a:r>
          </a:p>
        </p:txBody>
      </p:sp>
    </p:spTree>
    <p:extLst>
      <p:ext uri="{BB962C8B-B14F-4D97-AF65-F5344CB8AC3E}">
        <p14:creationId xmlns:p14="http://schemas.microsoft.com/office/powerpoint/2010/main" val="455639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a:latin typeface="Calibri" charset="0"/>
              </a:rPr>
              <a:t>Useful Phrases - Results</a:t>
            </a:r>
          </a:p>
        </p:txBody>
      </p:sp>
      <p:sp>
        <p:nvSpPr>
          <p:cNvPr id="50177" name="Rectangle 3"/>
          <p:cNvSpPr>
            <a:spLocks noGrp="1" noChangeArrowheads="1"/>
          </p:cNvSpPr>
          <p:nvPr>
            <p:ph idx="1"/>
          </p:nvPr>
        </p:nvSpPr>
        <p:spPr>
          <a:xfrm>
            <a:off x="457201" y="1417638"/>
            <a:ext cx="8229599" cy="3437274"/>
          </a:xfrm>
        </p:spPr>
        <p:txBody>
          <a:bodyPr/>
          <a:lstStyle/>
          <a:p>
            <a:r>
              <a:rPr lang="en-GB" dirty="0">
                <a:latin typeface="Calibri" charset="0"/>
              </a:rPr>
              <a:t>Strong evidence of X was found when ...... </a:t>
            </a:r>
          </a:p>
          <a:p>
            <a:r>
              <a:rPr lang="en-GB" dirty="0">
                <a:latin typeface="Calibri" charset="0"/>
              </a:rPr>
              <a:t>The most striking result to emerge from the data is that ...... </a:t>
            </a:r>
          </a:p>
          <a:p>
            <a:r>
              <a:rPr lang="en-GB" dirty="0">
                <a:latin typeface="Calibri" charset="0"/>
              </a:rPr>
              <a:t>To assess X, the Y questionnaire was used. </a:t>
            </a:r>
          </a:p>
          <a:p>
            <a:r>
              <a:rPr lang="en-GB" dirty="0">
                <a:latin typeface="Calibri" charset="0"/>
              </a:rPr>
              <a:t>Simple statistical analysis was used to ...... </a:t>
            </a:r>
          </a:p>
          <a:p>
            <a:r>
              <a:rPr lang="en-GB" dirty="0">
                <a:latin typeface="Calibri" charset="0"/>
              </a:rPr>
              <a:t>The graph in Figure 1 indicates that ...... </a:t>
            </a:r>
          </a:p>
        </p:txBody>
      </p:sp>
    </p:spTree>
    <p:extLst>
      <p:ext uri="{BB962C8B-B14F-4D97-AF65-F5344CB8AC3E}">
        <p14:creationId xmlns:p14="http://schemas.microsoft.com/office/powerpoint/2010/main" val="3485104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a:latin typeface="Calibri" charset="0"/>
              </a:rPr>
              <a:t>Useful Phrases – Conclusions</a:t>
            </a:r>
          </a:p>
        </p:txBody>
      </p:sp>
      <p:sp>
        <p:nvSpPr>
          <p:cNvPr id="52225" name="Rectangle 3"/>
          <p:cNvSpPr>
            <a:spLocks noGrp="1" noChangeArrowheads="1"/>
          </p:cNvSpPr>
          <p:nvPr>
            <p:ph idx="1"/>
          </p:nvPr>
        </p:nvSpPr>
        <p:spPr>
          <a:xfrm>
            <a:off x="457200" y="1417638"/>
            <a:ext cx="8229599" cy="3448036"/>
          </a:xfrm>
        </p:spPr>
        <p:txBody>
          <a:bodyPr>
            <a:normAutofit/>
          </a:bodyPr>
          <a:lstStyle/>
          <a:p>
            <a:r>
              <a:rPr lang="en-GB" dirty="0">
                <a:latin typeface="Candara" charset="0"/>
              </a:rPr>
              <a:t>These findings suggest that in general ...... </a:t>
            </a:r>
          </a:p>
          <a:p>
            <a:r>
              <a:rPr lang="en-GB" dirty="0">
                <a:latin typeface="Candara" charset="0"/>
              </a:rPr>
              <a:t>The evidence from this study suggests that ...... </a:t>
            </a:r>
          </a:p>
          <a:p>
            <a:r>
              <a:rPr lang="en-GB" dirty="0">
                <a:latin typeface="Candara" charset="0"/>
              </a:rPr>
              <a:t>This project has argued that X is the best instrument to ...... </a:t>
            </a:r>
          </a:p>
          <a:p>
            <a:r>
              <a:rPr lang="en-GB" dirty="0">
                <a:latin typeface="Candara" charset="0"/>
              </a:rPr>
              <a:t>This research has thrown up many questions in need of further investigation. </a:t>
            </a:r>
          </a:p>
          <a:p>
            <a:r>
              <a:rPr lang="en-GB" dirty="0">
                <a:latin typeface="Candara" charset="0"/>
              </a:rPr>
              <a:t>Another important practical implication is that ...... </a:t>
            </a:r>
          </a:p>
        </p:txBody>
      </p:sp>
    </p:spTree>
    <p:extLst>
      <p:ext uri="{BB962C8B-B14F-4D97-AF65-F5344CB8AC3E}">
        <p14:creationId xmlns:p14="http://schemas.microsoft.com/office/powerpoint/2010/main" val="33480271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03670"/>
            <a:ext cx="7772400" cy="1350160"/>
          </a:xfrm>
        </p:spPr>
        <p:txBody>
          <a:bodyPr/>
          <a:lstStyle/>
          <a:p>
            <a:r>
              <a:rPr lang="en-US" b="1" dirty="0" smtClean="0">
                <a:effectLst>
                  <a:outerShdw blurRad="38100" dist="38100" dir="2700000" algn="tl">
                    <a:srgbClr val="000000">
                      <a:alpha val="43137"/>
                    </a:srgbClr>
                  </a:outerShdw>
                </a:effectLst>
              </a:rPr>
              <a:t>Secondary Research</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0041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2"/>
          <p:cNvSpPr>
            <a:spLocks noGrp="1"/>
          </p:cNvSpPr>
          <p:nvPr>
            <p:ph type="ctrTitle"/>
          </p:nvPr>
        </p:nvSpPr>
        <p:spPr/>
        <p:txBody>
          <a:bodyPr/>
          <a:lstStyle/>
          <a:p>
            <a:r>
              <a:rPr lang="en-GB" b="1" dirty="0">
                <a:effectLst>
                  <a:outerShdw blurRad="38100" dist="38100" dir="2700000" algn="tl">
                    <a:srgbClr val="000000">
                      <a:alpha val="43137"/>
                    </a:srgbClr>
                  </a:outerShdw>
                </a:effectLst>
                <a:latin typeface="Calibri" charset="0"/>
              </a:rPr>
              <a:t>Academic Writing</a:t>
            </a:r>
          </a:p>
        </p:txBody>
      </p:sp>
      <p:sp>
        <p:nvSpPr>
          <p:cNvPr id="4" name="Subtitle 3"/>
          <p:cNvSpPr>
            <a:spLocks noGrp="1"/>
          </p:cNvSpPr>
          <p:nvPr>
            <p:ph type="subTitle" idx="1"/>
          </p:nvPr>
        </p:nvSpPr>
        <p:spPr/>
        <p:txBody>
          <a:bodyPr/>
          <a:lstStyle/>
          <a:p>
            <a:r>
              <a:rPr lang="en-US" dirty="0" smtClean="0"/>
              <a:t>Planning and Structure</a:t>
            </a:r>
            <a:endParaRPr lang="en-US" dirty="0"/>
          </a:p>
        </p:txBody>
      </p:sp>
    </p:spTree>
    <p:extLst>
      <p:ext uri="{BB962C8B-B14F-4D97-AF65-F5344CB8AC3E}">
        <p14:creationId xmlns:p14="http://schemas.microsoft.com/office/powerpoint/2010/main" val="2897697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Text Books</a:t>
            </a:r>
            <a:endParaRPr lang="en-US" dirty="0"/>
          </a:p>
        </p:txBody>
      </p:sp>
      <p:sp>
        <p:nvSpPr>
          <p:cNvPr id="2" name="Content Placeholder 1"/>
          <p:cNvSpPr>
            <a:spLocks noGrp="1"/>
          </p:cNvSpPr>
          <p:nvPr>
            <p:ph idx="1"/>
          </p:nvPr>
        </p:nvSpPr>
        <p:spPr>
          <a:xfrm>
            <a:off x="457200" y="1947897"/>
            <a:ext cx="8229599" cy="4072541"/>
          </a:xfrm>
        </p:spPr>
        <p:txBody>
          <a:bodyPr>
            <a:normAutofit/>
          </a:bodyPr>
          <a:lstStyle/>
          <a:p>
            <a:r>
              <a:rPr lang="en-GB" sz="2900" dirty="0" smtClean="0"/>
              <a:t>These are your primary source for </a:t>
            </a:r>
            <a:r>
              <a:rPr lang="en-GB" sz="2900" dirty="0" smtClean="0"/>
              <a:t>information</a:t>
            </a:r>
          </a:p>
          <a:p>
            <a:r>
              <a:rPr lang="en-US" sz="2900" dirty="0" smtClean="0"/>
              <a:t>Available in the Hive</a:t>
            </a:r>
          </a:p>
          <a:p>
            <a:r>
              <a:rPr lang="en-US" sz="2900" dirty="0" smtClean="0"/>
              <a:t>Buy them cheap off Amazon or eBay (you can always resell them later)</a:t>
            </a:r>
            <a:endParaRPr lang="en-US" sz="2900" dirty="0" smtClean="0"/>
          </a:p>
        </p:txBody>
      </p:sp>
      <p:pic>
        <p:nvPicPr>
          <p:cNvPr id="4" name="Picture 3">
            <a:hlinkClick r:id="rId2"/>
          </p:cNvPr>
          <p:cNvPicPr>
            <a:picLocks noChangeAspect="1"/>
          </p:cNvPicPr>
          <p:nvPr/>
        </p:nvPicPr>
        <p:blipFill>
          <a:blip r:embed="rId3"/>
          <a:stretch>
            <a:fillRect/>
          </a:stretch>
        </p:blipFill>
        <p:spPr>
          <a:xfrm>
            <a:off x="457200" y="440814"/>
            <a:ext cx="2806431" cy="976824"/>
          </a:xfrm>
          <a:prstGeom prst="rect">
            <a:avLst/>
          </a:prstGeom>
        </p:spPr>
      </p:pic>
      <p:pic>
        <p:nvPicPr>
          <p:cNvPr id="7" name="Picture 6">
            <a:hlinkClick r:id="rId4"/>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742098" y="4219082"/>
            <a:ext cx="2389783" cy="1260000"/>
          </a:xfrm>
          <a:prstGeom prst="rect">
            <a:avLst/>
          </a:prstGeom>
        </p:spPr>
      </p:pic>
      <p:pic>
        <p:nvPicPr>
          <p:cNvPr id="8" name="Picture 7">
            <a:hlinkClick r:id="rId6"/>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060731" y="4399082"/>
            <a:ext cx="2062500" cy="900000"/>
          </a:xfrm>
          <a:prstGeom prst="rect">
            <a:avLst/>
          </a:prstGeom>
        </p:spPr>
      </p:pic>
    </p:spTree>
    <p:extLst>
      <p:ext uri="{BB962C8B-B14F-4D97-AF65-F5344CB8AC3E}">
        <p14:creationId xmlns:p14="http://schemas.microsoft.com/office/powerpoint/2010/main" val="4231264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Journals</a:t>
            </a:r>
            <a:endParaRPr lang="en-US" dirty="0"/>
          </a:p>
        </p:txBody>
      </p:sp>
      <p:pic>
        <p:nvPicPr>
          <p:cNvPr id="1027" name="Picture 3">
            <a:hlinkClick r:id="rId2"/>
          </p:cNvPr>
          <p:cNvPicPr>
            <a:picLocks noChangeAspect="1" noChangeArrowheads="1"/>
          </p:cNvPicPr>
          <p:nvPr/>
        </p:nvPicPr>
        <p:blipFill>
          <a:blip r:embed="rId3" cstate="print"/>
          <a:srcRect/>
          <a:stretch>
            <a:fillRect/>
          </a:stretch>
        </p:blipFill>
        <p:spPr bwMode="auto">
          <a:xfrm>
            <a:off x="783245" y="3917233"/>
            <a:ext cx="3202883" cy="125209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4" name="Picture 3">
            <a:hlinkClick r:id="rId4"/>
          </p:cNvPr>
          <p:cNvPicPr>
            <a:picLocks noChangeAspect="1"/>
          </p:cNvPicPr>
          <p:nvPr/>
        </p:nvPicPr>
        <p:blipFill>
          <a:blip r:embed="rId5"/>
          <a:stretch>
            <a:fillRect/>
          </a:stretch>
        </p:blipFill>
        <p:spPr>
          <a:xfrm>
            <a:off x="4855992" y="4171853"/>
            <a:ext cx="3504762" cy="74285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6" name="Picture 5">
            <a:hlinkClick r:id="rId6"/>
          </p:cNvPr>
          <p:cNvPicPr>
            <a:picLocks noChangeAspect="1"/>
          </p:cNvPicPr>
          <p:nvPr/>
        </p:nvPicPr>
        <p:blipFill>
          <a:blip r:embed="rId7"/>
          <a:stretch>
            <a:fillRect/>
          </a:stretch>
        </p:blipFill>
        <p:spPr>
          <a:xfrm>
            <a:off x="1986285" y="1417638"/>
            <a:ext cx="5171429" cy="1800000"/>
          </a:xfrm>
          <a:prstGeom prst="rect">
            <a:avLst/>
          </a:prstGeom>
        </p:spPr>
      </p:pic>
    </p:spTree>
    <p:extLst>
      <p:ext uri="{BB962C8B-B14F-4D97-AF65-F5344CB8AC3E}">
        <p14:creationId xmlns:p14="http://schemas.microsoft.com/office/powerpoint/2010/main" val="42312646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Internet</a:t>
            </a:r>
            <a:endParaRPr lang="en-US" dirty="0"/>
          </a:p>
        </p:txBody>
      </p:sp>
      <p:sp>
        <p:nvSpPr>
          <p:cNvPr id="2" name="Content Placeholder 1"/>
          <p:cNvSpPr>
            <a:spLocks noGrp="1"/>
          </p:cNvSpPr>
          <p:nvPr>
            <p:ph idx="1"/>
          </p:nvPr>
        </p:nvSpPr>
        <p:spPr>
          <a:xfrm>
            <a:off x="457200" y="1442142"/>
            <a:ext cx="8229599" cy="4072541"/>
          </a:xfrm>
        </p:spPr>
        <p:txBody>
          <a:bodyPr>
            <a:normAutofit/>
          </a:bodyPr>
          <a:lstStyle/>
          <a:p>
            <a:r>
              <a:rPr lang="en-US" sz="2900" u="sng" dirty="0" smtClean="0"/>
              <a:t>DO NOT</a:t>
            </a:r>
            <a:r>
              <a:rPr lang="en-US" sz="2900" dirty="0" smtClean="0"/>
              <a:t> research by using ‘Google’ search et al or Wikipedia</a:t>
            </a:r>
          </a:p>
          <a:p>
            <a:pPr marL="717550" lvl="1" indent="-374650">
              <a:buFont typeface="Wingdings" pitchFamily="2" charset="2"/>
              <a:buChar char="Ø"/>
            </a:pPr>
            <a:r>
              <a:rPr lang="en-GB" sz="2000" i="1" dirty="0" smtClean="0"/>
              <a:t>It is ok to look things up on Wikipedia, but it is not a peer reviewed source so only ever reference the already referenced material on there</a:t>
            </a:r>
            <a:endParaRPr lang="en-US" sz="2000" i="1" dirty="0" smtClean="0"/>
          </a:p>
          <a:p>
            <a:r>
              <a:rPr lang="en-US" sz="2900" dirty="0" smtClean="0"/>
              <a:t>If using online sources only use reputable </a:t>
            </a:r>
            <a:r>
              <a:rPr lang="en-US" sz="2900" dirty="0" smtClean="0"/>
              <a:t>websites</a:t>
            </a:r>
          </a:p>
          <a:p>
            <a:pPr marL="0" indent="0">
              <a:buNone/>
            </a:pPr>
            <a:endParaRPr lang="en-US" sz="2900" dirty="0" smtClean="0"/>
          </a:p>
          <a:p>
            <a:pPr marL="0" indent="0" algn="ctr">
              <a:buNone/>
            </a:pPr>
            <a:r>
              <a:rPr lang="en-US" sz="2900" b="1" dirty="0" smtClean="0">
                <a:solidFill>
                  <a:srgbClr val="002060"/>
                </a:solidFill>
                <a:effectLst>
                  <a:outerShdw blurRad="38100" dist="38100" dir="2700000" algn="tl">
                    <a:srgbClr val="000000">
                      <a:alpha val="43137"/>
                    </a:srgbClr>
                  </a:outerShdw>
                </a:effectLst>
              </a:rPr>
              <a:t>Remember </a:t>
            </a:r>
            <a:r>
              <a:rPr lang="en-US" sz="2900" b="1" dirty="0" smtClean="0">
                <a:solidFill>
                  <a:srgbClr val="002060"/>
                </a:solidFill>
                <a:effectLst>
                  <a:outerShdw blurRad="38100" dist="38100" dir="2700000" algn="tl">
                    <a:srgbClr val="000000">
                      <a:alpha val="43137"/>
                    </a:srgbClr>
                  </a:outerShdw>
                </a:effectLst>
              </a:rPr>
              <a:t>to avoid plagiarism, by citing and referencing ALL </a:t>
            </a:r>
            <a:r>
              <a:rPr lang="en-US" sz="2900" b="1" dirty="0" smtClean="0">
                <a:solidFill>
                  <a:srgbClr val="002060"/>
                </a:solidFill>
                <a:effectLst>
                  <a:outerShdw blurRad="38100" dist="38100" dir="2700000" algn="tl">
                    <a:srgbClr val="000000">
                      <a:alpha val="43137"/>
                    </a:srgbClr>
                  </a:outerShdw>
                </a:effectLst>
              </a:rPr>
              <a:t>sources</a:t>
            </a:r>
          </a:p>
        </p:txBody>
      </p:sp>
    </p:spTree>
    <p:extLst>
      <p:ext uri="{BB962C8B-B14F-4D97-AF65-F5344CB8AC3E}">
        <p14:creationId xmlns:p14="http://schemas.microsoft.com/office/powerpoint/2010/main" val="42312646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4" name="Rectangle 12"/>
          <p:cNvSpPr>
            <a:spLocks noGrp="1" noChangeArrowheads="1"/>
          </p:cNvSpPr>
          <p:nvPr>
            <p:ph type="ctrTitle"/>
          </p:nvPr>
        </p:nvSpPr>
        <p:spPr>
          <a:xfrm>
            <a:off x="684213" y="2276475"/>
            <a:ext cx="7772400" cy="2211224"/>
          </a:xfrm>
        </p:spPr>
        <p:txBody>
          <a:bodyPr rIns="132080" rtlCol="0">
            <a:normAutofit/>
          </a:bodyPr>
          <a:lstStyle/>
          <a:p>
            <a:pPr eaLnBrk="1" fontAlgn="auto" hangingPunct="1">
              <a:spcAft>
                <a:spcPts val="0"/>
              </a:spcAft>
              <a:defRPr/>
            </a:pPr>
            <a:r>
              <a:rPr lang="en-US" sz="5000" b="1" dirty="0" smtClean="0">
                <a:effectLst>
                  <a:outerShdw blurRad="38100" dist="38100" dir="2700000" algn="tl">
                    <a:srgbClr val="000000">
                      <a:alpha val="43137"/>
                    </a:srgbClr>
                  </a:outerShdw>
                </a:effectLst>
                <a:ea typeface="+mj-ea"/>
                <a:cs typeface="+mj-cs"/>
              </a:rPr>
              <a:t>Plagiarism and </a:t>
            </a:r>
            <a:br>
              <a:rPr lang="en-US" sz="5000" b="1" dirty="0" smtClean="0">
                <a:effectLst>
                  <a:outerShdw blurRad="38100" dist="38100" dir="2700000" algn="tl">
                    <a:srgbClr val="000000">
                      <a:alpha val="43137"/>
                    </a:srgbClr>
                  </a:outerShdw>
                </a:effectLst>
                <a:ea typeface="+mj-ea"/>
                <a:cs typeface="+mj-cs"/>
              </a:rPr>
            </a:br>
            <a:r>
              <a:rPr lang="en-US" sz="5000" b="1" dirty="0" smtClean="0">
                <a:effectLst>
                  <a:outerShdw blurRad="38100" dist="38100" dir="2700000" algn="tl">
                    <a:srgbClr val="000000">
                      <a:alpha val="43137"/>
                    </a:srgbClr>
                  </a:outerShdw>
                </a:effectLst>
                <a:ea typeface="+mj-ea"/>
                <a:cs typeface="+mj-cs"/>
              </a:rPr>
              <a:t>Harvard Referencing</a:t>
            </a:r>
            <a:endParaRPr lang="en-US" sz="5000" b="1" dirty="0">
              <a:effectLst>
                <a:outerShdw blurRad="38100" dist="38100" dir="2700000" algn="tl">
                  <a:srgbClr val="000000">
                    <a:alpha val="43137"/>
                  </a:srgbClr>
                </a:outerShdw>
              </a:effectLst>
              <a:ea typeface="ヒラギノ角ゴ ProN W6" charset="0"/>
              <a:cs typeface="ヒラギノ角ゴ ProN W6" charset="0"/>
            </a:endParaRPr>
          </a:p>
        </p:txBody>
      </p:sp>
    </p:spTree>
    <p:extLst>
      <p:ext uri="{BB962C8B-B14F-4D97-AF65-F5344CB8AC3E}">
        <p14:creationId xmlns:p14="http://schemas.microsoft.com/office/powerpoint/2010/main" val="23124144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atin typeface="Candara" charset="0"/>
              </a:rPr>
              <a:t>What is Plagiarism?</a:t>
            </a:r>
          </a:p>
        </p:txBody>
      </p:sp>
      <p:sp>
        <p:nvSpPr>
          <p:cNvPr id="16385" name="Rectangle 3"/>
          <p:cNvSpPr>
            <a:spLocks noGrp="1" noChangeArrowheads="1"/>
          </p:cNvSpPr>
          <p:nvPr>
            <p:ph idx="1"/>
          </p:nvPr>
        </p:nvSpPr>
        <p:spPr>
          <a:xfrm>
            <a:off x="457201" y="1417682"/>
            <a:ext cx="8229599" cy="3545209"/>
          </a:xfrm>
        </p:spPr>
        <p:txBody>
          <a:bodyPr>
            <a:normAutofit/>
          </a:bodyPr>
          <a:lstStyle/>
          <a:p>
            <a:pPr eaLnBrk="1" hangingPunct="1">
              <a:lnSpc>
                <a:spcPct val="90000"/>
              </a:lnSpc>
            </a:pPr>
            <a:r>
              <a:rPr lang="ja-JP" altLang="en-GB" dirty="0">
                <a:latin typeface="Franklin Gothic Book" charset="0"/>
                <a:ea typeface="HGP明朝E" charset="0"/>
                <a:cs typeface="HGP明朝E" charset="0"/>
              </a:rPr>
              <a:t>“</a:t>
            </a:r>
            <a:r>
              <a:rPr lang="en-GB" altLang="ja-JP" i="1" dirty="0">
                <a:latin typeface="Franklin Gothic Book" charset="0"/>
                <a:ea typeface="HGP明朝E" charset="0"/>
                <a:cs typeface="HGP明朝E" charset="0"/>
              </a:rPr>
              <a:t>Plagiarism is using the work of others without acknowledging your source of information or inspiration Cottrell</a:t>
            </a:r>
            <a:r>
              <a:rPr lang="en-GB" altLang="ja-JP" dirty="0">
                <a:latin typeface="Franklin Gothic Book" charset="0"/>
                <a:ea typeface="HGP明朝E" charset="0"/>
                <a:cs typeface="HGP明朝E" charset="0"/>
              </a:rPr>
              <a:t> (2003, p. 133)</a:t>
            </a:r>
            <a:r>
              <a:rPr lang="ja-JP" altLang="en-GB" dirty="0">
                <a:latin typeface="Franklin Gothic Book" charset="0"/>
                <a:ea typeface="HGP明朝E" charset="0"/>
                <a:cs typeface="HGP明朝E" charset="0"/>
              </a:rPr>
              <a:t>”</a:t>
            </a:r>
            <a:r>
              <a:rPr lang="en-GB" altLang="ja-JP" dirty="0">
                <a:latin typeface="Franklin Gothic Book" charset="0"/>
                <a:ea typeface="HGP明朝E" charset="0"/>
                <a:cs typeface="HGP明朝E" charset="0"/>
              </a:rPr>
              <a:t>.</a:t>
            </a:r>
          </a:p>
          <a:p>
            <a:pPr eaLnBrk="1" hangingPunct="1">
              <a:lnSpc>
                <a:spcPct val="90000"/>
              </a:lnSpc>
              <a:buFont typeface="Franklin Gothic Medium" charset="0"/>
              <a:buAutoNum type="arabicPeriod"/>
            </a:pPr>
            <a:endParaRPr lang="en-GB" dirty="0">
              <a:latin typeface="Franklin Gothic Book" charset="0"/>
            </a:endParaRPr>
          </a:p>
          <a:p>
            <a:pPr eaLnBrk="1" hangingPunct="1">
              <a:lnSpc>
                <a:spcPct val="90000"/>
              </a:lnSpc>
            </a:pPr>
            <a:r>
              <a:rPr lang="en-GB" dirty="0">
                <a:latin typeface="Franklin Gothic Book" charset="0"/>
              </a:rPr>
              <a:t>This includes:</a:t>
            </a:r>
          </a:p>
          <a:p>
            <a:pPr lvl="1" eaLnBrk="1" hangingPunct="1">
              <a:lnSpc>
                <a:spcPct val="90000"/>
              </a:lnSpc>
            </a:pPr>
            <a:r>
              <a:rPr lang="en-GB" dirty="0">
                <a:latin typeface="Franklin Gothic Book" charset="0"/>
              </a:rPr>
              <a:t>Using words that are </a:t>
            </a:r>
            <a:r>
              <a:rPr lang="en-GB" dirty="0">
                <a:solidFill>
                  <a:srgbClr val="0070C0"/>
                </a:solidFill>
                <a:latin typeface="Franklin Gothic Book" charset="0"/>
              </a:rPr>
              <a:t>more or less the same</a:t>
            </a:r>
          </a:p>
          <a:p>
            <a:pPr lvl="1" eaLnBrk="1" hangingPunct="1">
              <a:lnSpc>
                <a:spcPct val="90000"/>
              </a:lnSpc>
            </a:pPr>
            <a:r>
              <a:rPr lang="en-GB" dirty="0">
                <a:latin typeface="Franklin Gothic Book" charset="0"/>
              </a:rPr>
              <a:t>Using other peoples </a:t>
            </a:r>
            <a:r>
              <a:rPr lang="en-GB" dirty="0">
                <a:solidFill>
                  <a:srgbClr val="0070C0"/>
                </a:solidFill>
                <a:latin typeface="Franklin Gothic Book" charset="0"/>
              </a:rPr>
              <a:t>ideas or theories </a:t>
            </a:r>
            <a:r>
              <a:rPr lang="en-GB" dirty="0">
                <a:latin typeface="Franklin Gothic Book" charset="0"/>
              </a:rPr>
              <a:t>without acknowledgement.</a:t>
            </a:r>
          </a:p>
          <a:p>
            <a:pPr lvl="1" eaLnBrk="1" hangingPunct="1">
              <a:lnSpc>
                <a:spcPct val="90000"/>
              </a:lnSpc>
            </a:pPr>
            <a:r>
              <a:rPr lang="en-GB" dirty="0">
                <a:solidFill>
                  <a:srgbClr val="0070C0"/>
                </a:solidFill>
                <a:latin typeface="Franklin Gothic Book" charset="0"/>
              </a:rPr>
              <a:t>Paraphrasing</a:t>
            </a:r>
            <a:r>
              <a:rPr lang="en-GB" dirty="0">
                <a:latin typeface="Franklin Gothic Book" charset="0"/>
              </a:rPr>
              <a:t> what you read </a:t>
            </a:r>
            <a:r>
              <a:rPr lang="en-GB" dirty="0">
                <a:solidFill>
                  <a:srgbClr val="0070C0"/>
                </a:solidFill>
                <a:latin typeface="Franklin Gothic Book" charset="0"/>
              </a:rPr>
              <a:t>without  stating where it came from</a:t>
            </a:r>
            <a:r>
              <a:rPr lang="en-GB" dirty="0" smtClean="0">
                <a:solidFill>
                  <a:srgbClr val="0070C0"/>
                </a:solidFill>
                <a:latin typeface="Franklin Gothic Book" charset="0"/>
              </a:rPr>
              <a:t>.</a:t>
            </a:r>
            <a:endParaRPr lang="en-GB" dirty="0">
              <a:solidFill>
                <a:srgbClr val="0070C0"/>
              </a:solidFill>
              <a:latin typeface="Franklin Gothic Book" charset="0"/>
            </a:endParaRP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133).</a:t>
            </a:r>
          </a:p>
        </p:txBody>
      </p:sp>
    </p:spTree>
    <p:extLst>
      <p:ext uri="{BB962C8B-B14F-4D97-AF65-F5344CB8AC3E}">
        <p14:creationId xmlns:p14="http://schemas.microsoft.com/office/powerpoint/2010/main" val="26163807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atin typeface="Candara" charset="0"/>
              </a:rPr>
              <a:t>How to avoid Plagiarism?</a:t>
            </a:r>
          </a:p>
        </p:txBody>
      </p:sp>
      <p:sp>
        <p:nvSpPr>
          <p:cNvPr id="18433" name="Rectangle 3"/>
          <p:cNvSpPr>
            <a:spLocks noGrp="1" noChangeArrowheads="1"/>
          </p:cNvSpPr>
          <p:nvPr>
            <p:ph idx="1"/>
          </p:nvPr>
        </p:nvSpPr>
        <p:spPr>
          <a:xfrm>
            <a:off x="457201" y="1417638"/>
            <a:ext cx="8229599" cy="3588257"/>
          </a:xfrm>
        </p:spPr>
        <p:txBody>
          <a:bodyPr>
            <a:normAutofit/>
          </a:bodyPr>
          <a:lstStyle/>
          <a:p>
            <a:pPr eaLnBrk="1" hangingPunct="1"/>
            <a:r>
              <a:rPr lang="en-GB" dirty="0">
                <a:latin typeface="Franklin Gothic Book" charset="0"/>
              </a:rPr>
              <a:t>Write all your notes in your own words.</a:t>
            </a:r>
          </a:p>
          <a:p>
            <a:pPr eaLnBrk="1" hangingPunct="1"/>
            <a:r>
              <a:rPr lang="en-GB" dirty="0">
                <a:latin typeface="Franklin Gothic Book" charset="0"/>
              </a:rPr>
              <a:t>Keep a record of exactly where you read the information and where you keep your notes.</a:t>
            </a:r>
          </a:p>
          <a:p>
            <a:pPr eaLnBrk="1" hangingPunct="1"/>
            <a:r>
              <a:rPr lang="en-GB" dirty="0">
                <a:latin typeface="Franklin Gothic Book" charset="0"/>
              </a:rPr>
              <a:t>In your assignment:</a:t>
            </a:r>
          </a:p>
          <a:p>
            <a:pPr lvl="1" eaLnBrk="1" hangingPunct="1"/>
            <a:r>
              <a:rPr lang="en-GB" dirty="0">
                <a:latin typeface="Franklin Gothic Book" charset="0"/>
              </a:rPr>
              <a:t>Reference all your work</a:t>
            </a:r>
          </a:p>
          <a:p>
            <a:pPr lvl="1" eaLnBrk="1" hangingPunct="1"/>
            <a:r>
              <a:rPr lang="en-GB" dirty="0">
                <a:latin typeface="Franklin Gothic Book" charset="0"/>
              </a:rPr>
              <a:t>Make clear when you are using a direct quotation.</a:t>
            </a:r>
          </a:p>
          <a:p>
            <a:pPr lvl="1" eaLnBrk="1" hangingPunct="1"/>
            <a:r>
              <a:rPr lang="en-GB" dirty="0">
                <a:latin typeface="Franklin Gothic Book" charset="0"/>
              </a:rPr>
              <a:t>Make a full set of references and Bibliography</a:t>
            </a:r>
            <a:r>
              <a:rPr lang="en-GB" dirty="0" smtClean="0">
                <a:latin typeface="Franklin Gothic Book" charset="0"/>
              </a:rPr>
              <a:t>.</a:t>
            </a:r>
            <a:endParaRPr lang="en-GB" dirty="0">
              <a:latin typeface="Franklin Gothic Book" charset="0"/>
            </a:endParaRP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133).</a:t>
            </a:r>
          </a:p>
        </p:txBody>
      </p:sp>
    </p:spTree>
    <p:extLst>
      <p:ext uri="{BB962C8B-B14F-4D97-AF65-F5344CB8AC3E}">
        <p14:creationId xmlns:p14="http://schemas.microsoft.com/office/powerpoint/2010/main" val="32141412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a:bodyPr>
          <a:lstStyle/>
          <a:p>
            <a:pPr eaLnBrk="1" fontAlgn="auto" hangingPunct="1">
              <a:spcAft>
                <a:spcPts val="0"/>
              </a:spcAft>
              <a:defRPr/>
            </a:pPr>
            <a:r>
              <a:rPr lang="en-GB" dirty="0" smtClean="0">
                <a:ea typeface="+mj-ea"/>
                <a:cs typeface="+mj-cs"/>
              </a:rPr>
              <a:t>If you have developed an (accidental) habit of copying ?</a:t>
            </a:r>
          </a:p>
        </p:txBody>
      </p:sp>
      <p:sp>
        <p:nvSpPr>
          <p:cNvPr id="20481" name="Rectangle 3"/>
          <p:cNvSpPr>
            <a:spLocks noGrp="1" noChangeArrowheads="1"/>
          </p:cNvSpPr>
          <p:nvPr>
            <p:ph idx="1"/>
          </p:nvPr>
        </p:nvSpPr>
        <p:spPr>
          <a:xfrm>
            <a:off x="457200" y="1417638"/>
            <a:ext cx="8229599" cy="3663590"/>
          </a:xfrm>
        </p:spPr>
        <p:txBody>
          <a:bodyPr>
            <a:normAutofit/>
          </a:bodyPr>
          <a:lstStyle/>
          <a:p>
            <a:pPr eaLnBrk="1" hangingPunct="1"/>
            <a:r>
              <a:rPr lang="en-GB" dirty="0">
                <a:latin typeface="Franklin Gothic Book" charset="0"/>
              </a:rPr>
              <a:t>Put your pen out of reach.</a:t>
            </a:r>
          </a:p>
          <a:p>
            <a:pPr eaLnBrk="1" hangingPunct="1"/>
            <a:r>
              <a:rPr lang="en-GB" dirty="0">
                <a:latin typeface="Franklin Gothic Book" charset="0"/>
              </a:rPr>
              <a:t>Read a passage without making any notes.</a:t>
            </a:r>
          </a:p>
          <a:p>
            <a:pPr eaLnBrk="1" hangingPunct="1"/>
            <a:r>
              <a:rPr lang="en-GB" dirty="0">
                <a:latin typeface="Franklin Gothic Book" charset="0"/>
              </a:rPr>
              <a:t>Stop reading and cover up the page.</a:t>
            </a:r>
          </a:p>
          <a:p>
            <a:pPr eaLnBrk="1" hangingPunct="1"/>
            <a:r>
              <a:rPr lang="en-GB" dirty="0">
                <a:latin typeface="Franklin Gothic Book" charset="0"/>
              </a:rPr>
              <a:t>Sum up what you have just read (in your mind).</a:t>
            </a:r>
          </a:p>
          <a:p>
            <a:pPr eaLnBrk="1" hangingPunct="1"/>
            <a:r>
              <a:rPr lang="en-GB" dirty="0">
                <a:latin typeface="Franklin Gothic Book" charset="0"/>
              </a:rPr>
              <a:t>Once you can say what the passage is about then write it down in your own words.</a:t>
            </a:r>
          </a:p>
          <a:p>
            <a:pPr eaLnBrk="1" hangingPunct="1"/>
            <a:r>
              <a:rPr lang="en-GB" dirty="0">
                <a:latin typeface="Franklin Gothic Book" charset="0"/>
              </a:rPr>
              <a:t>If you want to copy material as a quotation, write it down in a different colour</a:t>
            </a:r>
            <a:r>
              <a:rPr lang="en-GB" dirty="0" smtClean="0">
                <a:latin typeface="Franklin Gothic Book" charset="0"/>
              </a:rPr>
              <a:t>.</a:t>
            </a: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133).</a:t>
            </a:r>
          </a:p>
        </p:txBody>
      </p:sp>
    </p:spTree>
    <p:extLst>
      <p:ext uri="{BB962C8B-B14F-4D97-AF65-F5344CB8AC3E}">
        <p14:creationId xmlns:p14="http://schemas.microsoft.com/office/powerpoint/2010/main" val="1733643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a:latin typeface="Candara" charset="0"/>
              </a:rPr>
              <a:t>Why are references needed ?</a:t>
            </a:r>
          </a:p>
        </p:txBody>
      </p:sp>
      <p:sp>
        <p:nvSpPr>
          <p:cNvPr id="22529" name="Rectangle 3"/>
          <p:cNvSpPr>
            <a:spLocks noGrp="1" noChangeArrowheads="1"/>
          </p:cNvSpPr>
          <p:nvPr>
            <p:ph idx="1"/>
          </p:nvPr>
        </p:nvSpPr>
        <p:spPr>
          <a:xfrm>
            <a:off x="457201" y="1417638"/>
            <a:ext cx="8229599" cy="3652828"/>
          </a:xfrm>
        </p:spPr>
        <p:txBody>
          <a:bodyPr>
            <a:normAutofit/>
          </a:bodyPr>
          <a:lstStyle/>
          <a:p>
            <a:pPr eaLnBrk="1" hangingPunct="1">
              <a:lnSpc>
                <a:spcPct val="90000"/>
              </a:lnSpc>
            </a:pPr>
            <a:r>
              <a:rPr lang="en-GB" dirty="0">
                <a:latin typeface="Franklin Gothic Book" charset="0"/>
              </a:rPr>
              <a:t>There are 5 main reasons for references:</a:t>
            </a:r>
          </a:p>
          <a:p>
            <a:pPr eaLnBrk="1" hangingPunct="1">
              <a:lnSpc>
                <a:spcPct val="90000"/>
              </a:lnSpc>
            </a:pPr>
            <a:r>
              <a:rPr lang="en-GB" dirty="0">
                <a:latin typeface="Franklin Gothic Book" charset="0"/>
              </a:rPr>
              <a:t>Acknowledging a source is being </a:t>
            </a:r>
            <a:r>
              <a:rPr lang="en-GB" dirty="0">
                <a:solidFill>
                  <a:srgbClr val="0070C0"/>
                </a:solidFill>
                <a:latin typeface="Franklin Gothic Book" charset="0"/>
              </a:rPr>
              <a:t>courteous</a:t>
            </a:r>
            <a:r>
              <a:rPr lang="en-GB" dirty="0">
                <a:latin typeface="Franklin Gothic Book" charset="0"/>
              </a:rPr>
              <a:t>.</a:t>
            </a:r>
          </a:p>
          <a:p>
            <a:pPr eaLnBrk="1" hangingPunct="1">
              <a:lnSpc>
                <a:spcPct val="90000"/>
              </a:lnSpc>
            </a:pPr>
            <a:r>
              <a:rPr lang="en-GB" dirty="0">
                <a:latin typeface="Franklin Gothic Book" charset="0"/>
              </a:rPr>
              <a:t>You</a:t>
            </a:r>
            <a:r>
              <a:rPr lang="en-US" altLang="ja-JP" dirty="0">
                <a:latin typeface="Franklin Gothic Book" charset="0"/>
                <a:ea typeface="HGP明朝E" charset="0"/>
                <a:cs typeface="HGP明朝E" charset="0"/>
              </a:rPr>
              <a:t>’</a:t>
            </a:r>
            <a:r>
              <a:rPr lang="en-GB" altLang="ja-JP" dirty="0">
                <a:latin typeface="Franklin Gothic Book" charset="0"/>
              </a:rPr>
              <a:t>re not </a:t>
            </a:r>
            <a:r>
              <a:rPr lang="en-GB" altLang="ja-JP" dirty="0">
                <a:solidFill>
                  <a:srgbClr val="0070C0"/>
                </a:solidFill>
                <a:latin typeface="Franklin Gothic Book" charset="0"/>
              </a:rPr>
              <a:t>pretending </a:t>
            </a:r>
            <a:r>
              <a:rPr lang="en-GB" altLang="ja-JP" dirty="0">
                <a:latin typeface="Franklin Gothic Book" charset="0"/>
              </a:rPr>
              <a:t>to be something you</a:t>
            </a:r>
            <a:r>
              <a:rPr lang="en-US" altLang="ja-JP" dirty="0">
                <a:latin typeface="Franklin Gothic Book" charset="0"/>
                <a:ea typeface="HGP明朝E" charset="0"/>
                <a:cs typeface="HGP明朝E" charset="0"/>
              </a:rPr>
              <a:t>’</a:t>
            </a:r>
            <a:r>
              <a:rPr lang="en-GB" altLang="ja-JP" dirty="0">
                <a:latin typeface="Franklin Gothic Book" charset="0"/>
              </a:rPr>
              <a:t>re not.</a:t>
            </a:r>
          </a:p>
          <a:p>
            <a:pPr eaLnBrk="1" hangingPunct="1">
              <a:lnSpc>
                <a:spcPct val="90000"/>
              </a:lnSpc>
            </a:pPr>
            <a:r>
              <a:rPr lang="en-GB" dirty="0">
                <a:latin typeface="Franklin Gothic Book" charset="0"/>
              </a:rPr>
              <a:t>Referencing helps readers </a:t>
            </a:r>
            <a:r>
              <a:rPr lang="en-GB" dirty="0">
                <a:solidFill>
                  <a:srgbClr val="0070C0"/>
                </a:solidFill>
                <a:latin typeface="Franklin Gothic Book" charset="0"/>
              </a:rPr>
              <a:t>to refer back </a:t>
            </a:r>
            <a:r>
              <a:rPr lang="en-GB" dirty="0">
                <a:latin typeface="Franklin Gothic Book" charset="0"/>
              </a:rPr>
              <a:t>to texts.</a:t>
            </a:r>
          </a:p>
          <a:p>
            <a:pPr eaLnBrk="1" hangingPunct="1">
              <a:lnSpc>
                <a:spcPct val="90000"/>
              </a:lnSpc>
            </a:pPr>
            <a:r>
              <a:rPr lang="en-GB" dirty="0">
                <a:latin typeface="Franklin Gothic Book" charset="0"/>
              </a:rPr>
              <a:t>References helps you </a:t>
            </a:r>
            <a:r>
              <a:rPr lang="en-GB" dirty="0">
                <a:solidFill>
                  <a:srgbClr val="0070C0"/>
                </a:solidFill>
                <a:latin typeface="Franklin Gothic Book" charset="0"/>
              </a:rPr>
              <a:t>to find it again </a:t>
            </a:r>
            <a:r>
              <a:rPr lang="en-GB" dirty="0">
                <a:latin typeface="Franklin Gothic Book" charset="0"/>
              </a:rPr>
              <a:t>if you wish.</a:t>
            </a:r>
          </a:p>
          <a:p>
            <a:pPr eaLnBrk="1" hangingPunct="1">
              <a:lnSpc>
                <a:spcPct val="90000"/>
              </a:lnSpc>
            </a:pPr>
            <a:r>
              <a:rPr lang="en-GB" dirty="0">
                <a:latin typeface="Franklin Gothic Book" charset="0"/>
              </a:rPr>
              <a:t>People will </a:t>
            </a:r>
            <a:r>
              <a:rPr lang="en-GB" dirty="0">
                <a:solidFill>
                  <a:srgbClr val="0070C0"/>
                </a:solidFill>
                <a:latin typeface="Franklin Gothic Book" charset="0"/>
              </a:rPr>
              <a:t>have more confidence </a:t>
            </a:r>
            <a:r>
              <a:rPr lang="en-GB" dirty="0">
                <a:latin typeface="Franklin Gothic Book" charset="0"/>
              </a:rPr>
              <a:t>on your assertions if </a:t>
            </a:r>
            <a:r>
              <a:rPr lang="en-GB" dirty="0" smtClean="0">
                <a:latin typeface="Franklin Gothic Book" charset="0"/>
              </a:rPr>
              <a:t>you’</a:t>
            </a:r>
            <a:r>
              <a:rPr lang="en-GB" altLang="ja-JP" dirty="0" smtClean="0">
                <a:latin typeface="Franklin Gothic Book" charset="0"/>
              </a:rPr>
              <a:t>ve </a:t>
            </a:r>
            <a:r>
              <a:rPr lang="en-GB" altLang="ja-JP" dirty="0">
                <a:latin typeface="Franklin Gothic Book" charset="0"/>
              </a:rPr>
              <a:t>used respective sources (i.e. references</a:t>
            </a:r>
            <a:r>
              <a:rPr lang="en-GB" altLang="ja-JP" dirty="0" smtClean="0">
                <a:latin typeface="Franklin Gothic Book" charset="0"/>
              </a:rPr>
              <a:t>).</a:t>
            </a:r>
            <a:endParaRPr lang="en-GB" altLang="ja-JP" dirty="0">
              <a:latin typeface="Franklin Gothic Book" charset="0"/>
            </a:endParaRP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135).</a:t>
            </a:r>
          </a:p>
        </p:txBody>
      </p:sp>
    </p:spTree>
    <p:extLst>
      <p:ext uri="{BB962C8B-B14F-4D97-AF65-F5344CB8AC3E}">
        <p14:creationId xmlns:p14="http://schemas.microsoft.com/office/powerpoint/2010/main" val="16161798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atin typeface="Candara" charset="0"/>
              </a:rPr>
              <a:t>What’s included in a Reference?</a:t>
            </a:r>
          </a:p>
        </p:txBody>
      </p:sp>
      <p:sp>
        <p:nvSpPr>
          <p:cNvPr id="4099" name="Rectangle 3"/>
          <p:cNvSpPr>
            <a:spLocks noGrp="1" noChangeArrowheads="1"/>
          </p:cNvSpPr>
          <p:nvPr>
            <p:ph idx="1"/>
          </p:nvPr>
        </p:nvSpPr>
        <p:spPr>
          <a:xfrm>
            <a:off x="457200" y="1417638"/>
            <a:ext cx="8229599" cy="3609781"/>
          </a:xfrm>
        </p:spPr>
        <p:txBody>
          <a:bodyPr rtlCol="0">
            <a:normAutofit fontScale="92500"/>
          </a:bodyPr>
          <a:lstStyle/>
          <a:p>
            <a:pPr marL="274320" indent="-274320" eaLnBrk="1" fontAlgn="auto" hangingPunct="1">
              <a:spcAft>
                <a:spcPts val="0"/>
              </a:spcAft>
              <a:buFont typeface="Wingdings 2"/>
              <a:buChar char=""/>
              <a:defRPr/>
            </a:pPr>
            <a:r>
              <a:rPr lang="en-GB" dirty="0" smtClean="0">
                <a:ea typeface="+mn-ea"/>
                <a:cs typeface="+mn-cs"/>
              </a:rPr>
              <a:t>A reference includes the following:</a:t>
            </a:r>
          </a:p>
          <a:p>
            <a:pPr lvl="1" indent="-274320" eaLnBrk="1" fontAlgn="auto" hangingPunct="1">
              <a:spcAft>
                <a:spcPts val="0"/>
              </a:spcAft>
              <a:buFont typeface="Wingdings 2"/>
              <a:buChar char=""/>
              <a:defRPr/>
            </a:pPr>
            <a:r>
              <a:rPr lang="en-GB" dirty="0" smtClean="0">
                <a:ea typeface="+mn-ea"/>
              </a:rPr>
              <a:t>The name and initials of the author(s),</a:t>
            </a:r>
          </a:p>
          <a:p>
            <a:pPr lvl="1" indent="-274320" eaLnBrk="1" fontAlgn="auto" hangingPunct="1">
              <a:spcAft>
                <a:spcPts val="0"/>
              </a:spcAft>
              <a:buFont typeface="Wingdings 2"/>
              <a:buChar char=""/>
              <a:defRPr/>
            </a:pPr>
            <a:r>
              <a:rPr lang="en-GB" dirty="0" smtClean="0">
                <a:ea typeface="+mn-ea"/>
              </a:rPr>
              <a:t>The title in full,</a:t>
            </a:r>
          </a:p>
          <a:p>
            <a:pPr lvl="1" indent="-274320" eaLnBrk="1" fontAlgn="auto" hangingPunct="1">
              <a:spcAft>
                <a:spcPts val="0"/>
              </a:spcAft>
              <a:buFont typeface="Wingdings 2"/>
              <a:buChar char=""/>
              <a:defRPr/>
            </a:pPr>
            <a:r>
              <a:rPr lang="en-GB" dirty="0" smtClean="0">
                <a:ea typeface="+mn-ea"/>
              </a:rPr>
              <a:t>The year of publication,</a:t>
            </a:r>
          </a:p>
          <a:p>
            <a:pPr lvl="1" indent="-274320" eaLnBrk="1" fontAlgn="auto" hangingPunct="1">
              <a:spcAft>
                <a:spcPts val="0"/>
              </a:spcAft>
              <a:buFont typeface="Wingdings 2"/>
              <a:buChar char=""/>
              <a:defRPr/>
            </a:pPr>
            <a:r>
              <a:rPr lang="en-GB" dirty="0" smtClean="0">
                <a:ea typeface="+mn-ea"/>
              </a:rPr>
              <a:t>For Journal articles, the name of the Journal and the number of the volume,</a:t>
            </a:r>
          </a:p>
          <a:p>
            <a:pPr lvl="1" indent="-274320" eaLnBrk="1" fontAlgn="auto" hangingPunct="1">
              <a:spcAft>
                <a:spcPts val="0"/>
              </a:spcAft>
              <a:buFont typeface="Wingdings 2"/>
              <a:buChar char=""/>
              <a:defRPr/>
            </a:pPr>
            <a:r>
              <a:rPr lang="en-GB" dirty="0" smtClean="0">
                <a:ea typeface="+mn-ea"/>
              </a:rPr>
              <a:t>The edition (if relevant),</a:t>
            </a:r>
          </a:p>
          <a:p>
            <a:pPr lvl="1" indent="-274320" eaLnBrk="1" fontAlgn="auto" hangingPunct="1">
              <a:spcAft>
                <a:spcPts val="0"/>
              </a:spcAft>
              <a:buFont typeface="Wingdings 2"/>
              <a:buChar char=""/>
              <a:defRPr/>
            </a:pPr>
            <a:r>
              <a:rPr lang="en-GB" dirty="0" smtClean="0">
                <a:ea typeface="+mn-ea"/>
              </a:rPr>
              <a:t>The location of the publisher,</a:t>
            </a:r>
          </a:p>
          <a:p>
            <a:pPr lvl="1" indent="-274320" eaLnBrk="1" fontAlgn="auto" hangingPunct="1">
              <a:spcAft>
                <a:spcPts val="0"/>
              </a:spcAft>
              <a:buFont typeface="Wingdings 2"/>
              <a:buChar char=""/>
              <a:defRPr/>
            </a:pPr>
            <a:r>
              <a:rPr lang="en-GB" dirty="0" smtClean="0">
                <a:ea typeface="+mn-ea"/>
              </a:rPr>
              <a:t>The name of the publisher,</a:t>
            </a:r>
          </a:p>
          <a:p>
            <a:pPr lvl="1" indent="-274320" eaLnBrk="1" fontAlgn="auto" hangingPunct="1">
              <a:spcAft>
                <a:spcPts val="0"/>
              </a:spcAft>
              <a:buFont typeface="Wingdings 2"/>
              <a:buChar char=""/>
              <a:defRPr/>
            </a:pPr>
            <a:r>
              <a:rPr lang="en-GB" dirty="0" smtClean="0">
                <a:ea typeface="+mn-ea"/>
              </a:rPr>
              <a:t>Relevant page numbers,</a:t>
            </a:r>
          </a:p>
          <a:p>
            <a:pPr lvl="1" indent="-274320" eaLnBrk="1" fontAlgn="auto" hangingPunct="1">
              <a:spcAft>
                <a:spcPts val="0"/>
              </a:spcAft>
              <a:buFont typeface="Wingdings 2"/>
              <a:buChar char=""/>
              <a:defRPr/>
            </a:pPr>
            <a:r>
              <a:rPr lang="en-GB" dirty="0" smtClean="0">
                <a:ea typeface="+mn-ea"/>
              </a:rPr>
              <a:t>For electronic materials, the webpage address.</a:t>
            </a: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135).</a:t>
            </a:r>
          </a:p>
        </p:txBody>
      </p:sp>
    </p:spTree>
    <p:extLst>
      <p:ext uri="{BB962C8B-B14F-4D97-AF65-F5344CB8AC3E}">
        <p14:creationId xmlns:p14="http://schemas.microsoft.com/office/powerpoint/2010/main" val="2254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a:bodyPr>
          <a:lstStyle/>
          <a:p>
            <a:pPr eaLnBrk="1" fontAlgn="auto" hangingPunct="1">
              <a:spcAft>
                <a:spcPts val="0"/>
              </a:spcAft>
              <a:defRPr/>
            </a:pPr>
            <a:r>
              <a:rPr lang="en-GB" dirty="0" smtClean="0">
                <a:ea typeface="+mj-ea"/>
                <a:cs typeface="+mj-cs"/>
              </a:rPr>
              <a:t>Where do you put this information?</a:t>
            </a:r>
          </a:p>
        </p:txBody>
      </p:sp>
      <p:sp>
        <p:nvSpPr>
          <p:cNvPr id="26625" name="Rectangle 3"/>
          <p:cNvSpPr>
            <a:spLocks noGrp="1" noChangeArrowheads="1"/>
          </p:cNvSpPr>
          <p:nvPr>
            <p:ph idx="1"/>
          </p:nvPr>
        </p:nvSpPr>
        <p:spPr>
          <a:xfrm>
            <a:off x="457200" y="1444498"/>
            <a:ext cx="8229599" cy="3344972"/>
          </a:xfrm>
        </p:spPr>
        <p:txBody>
          <a:bodyPr/>
          <a:lstStyle/>
          <a:p>
            <a:pPr eaLnBrk="1" hangingPunct="1"/>
            <a:r>
              <a:rPr lang="en-GB" dirty="0">
                <a:latin typeface="Franklin Gothic Book" charset="0"/>
              </a:rPr>
              <a:t>In the </a:t>
            </a:r>
            <a:r>
              <a:rPr lang="en-GB" dirty="0">
                <a:solidFill>
                  <a:srgbClr val="0070C0"/>
                </a:solidFill>
                <a:latin typeface="Franklin Gothic Book" charset="0"/>
              </a:rPr>
              <a:t>body of the text</a:t>
            </a:r>
            <a:r>
              <a:rPr lang="en-GB" dirty="0">
                <a:latin typeface="Franklin Gothic Book" charset="0"/>
              </a:rPr>
              <a:t>, e.g.</a:t>
            </a:r>
          </a:p>
          <a:p>
            <a:pPr eaLnBrk="1" hangingPunct="1">
              <a:buFont typeface="Wingdings 2" charset="0"/>
              <a:buNone/>
            </a:pPr>
            <a:endParaRPr lang="en-GB" dirty="0">
              <a:latin typeface="Franklin Gothic Book" charset="0"/>
            </a:endParaRPr>
          </a:p>
          <a:p>
            <a:pPr lvl="1" eaLnBrk="1" hangingPunct="1"/>
            <a:r>
              <a:rPr lang="en-GB" dirty="0">
                <a:latin typeface="Franklin Gothic Book" charset="0"/>
              </a:rPr>
              <a:t>…as noted by Cohen and Smith (1987, p. 56), who said…</a:t>
            </a:r>
          </a:p>
          <a:p>
            <a:pPr lvl="1" eaLnBrk="1" hangingPunct="1"/>
            <a:r>
              <a:rPr lang="en-GB" dirty="0">
                <a:latin typeface="Franklin Gothic Book" charset="0"/>
              </a:rPr>
              <a:t>Two researchers (Cohen and Smith 1987, p. 56) noted</a:t>
            </a:r>
            <a:r>
              <a:rPr lang="en-GB" dirty="0" smtClean="0">
                <a:latin typeface="Franklin Gothic Book" charset="0"/>
              </a:rPr>
              <a:t>…</a:t>
            </a:r>
            <a:endParaRPr lang="en-GB" dirty="0">
              <a:latin typeface="Franklin Gothic Book" charset="0"/>
            </a:endParaRP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135).</a:t>
            </a:r>
          </a:p>
        </p:txBody>
      </p:sp>
    </p:spTree>
    <p:extLst>
      <p:ext uri="{BB962C8B-B14F-4D97-AF65-F5344CB8AC3E}">
        <p14:creationId xmlns:p14="http://schemas.microsoft.com/office/powerpoint/2010/main" val="3012698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Calibri" charset="0"/>
              </a:rPr>
              <a:t>Why Write</a:t>
            </a:r>
          </a:p>
        </p:txBody>
      </p:sp>
      <p:sp>
        <p:nvSpPr>
          <p:cNvPr id="13313" name="Rectangle 3"/>
          <p:cNvSpPr>
            <a:spLocks noGrp="1" noChangeArrowheads="1"/>
          </p:cNvSpPr>
          <p:nvPr>
            <p:ph idx="1"/>
          </p:nvPr>
        </p:nvSpPr>
        <p:spPr>
          <a:xfrm>
            <a:off x="551793" y="1417638"/>
            <a:ext cx="8229600" cy="3457575"/>
          </a:xfrm>
        </p:spPr>
        <p:txBody>
          <a:bodyPr>
            <a:normAutofit/>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Calibri" charset="0"/>
              </a:rPr>
              <a:t>During assignments you spend a lot of time writing and editing.</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Calibri" charset="0"/>
              </a:rPr>
              <a:t>e.g. main report</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Calibri" charset="0"/>
              </a:rPr>
              <a:t>e.g. project proposal</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Calibri" charset="0"/>
              </a:rPr>
              <a:t>The written sections of your work are the main items that are marked.</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latin typeface="Calibri" charset="0"/>
              </a:rPr>
              <a:t>A good academic writing style will improve your performance in all modules and across your particular discipline</a:t>
            </a:r>
            <a:r>
              <a:rPr lang="en-GB" sz="2400" dirty="0" smtClean="0">
                <a:latin typeface="Calibri" charset="0"/>
              </a:rPr>
              <a:t>.</a:t>
            </a:r>
            <a:endParaRPr lang="en-GB" sz="2400" dirty="0">
              <a:latin typeface="Calibri" charset="0"/>
            </a:endParaRPr>
          </a:p>
        </p:txBody>
      </p:sp>
    </p:spTree>
    <p:extLst>
      <p:ext uri="{BB962C8B-B14F-4D97-AF65-F5344CB8AC3E}">
        <p14:creationId xmlns:p14="http://schemas.microsoft.com/office/powerpoint/2010/main" val="1651798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a:bodyPr>
          <a:lstStyle/>
          <a:p>
            <a:pPr eaLnBrk="1" fontAlgn="auto" hangingPunct="1">
              <a:spcAft>
                <a:spcPts val="0"/>
              </a:spcAft>
              <a:defRPr/>
            </a:pPr>
            <a:r>
              <a:rPr lang="en-GB" dirty="0" smtClean="0">
                <a:ea typeface="+mj-ea"/>
                <a:cs typeface="+mj-cs"/>
              </a:rPr>
              <a:t>Where do you put this information?</a:t>
            </a:r>
          </a:p>
        </p:txBody>
      </p:sp>
      <p:sp>
        <p:nvSpPr>
          <p:cNvPr id="28674" name="Rectangle 3"/>
          <p:cNvSpPr>
            <a:spLocks noGrp="1" noChangeArrowheads="1"/>
          </p:cNvSpPr>
          <p:nvPr>
            <p:ph idx="1"/>
          </p:nvPr>
        </p:nvSpPr>
        <p:spPr>
          <a:xfrm>
            <a:off x="457200" y="1419592"/>
            <a:ext cx="8229599" cy="3344972"/>
          </a:xfrm>
        </p:spPr>
        <p:txBody>
          <a:bodyPr rtlCol="0">
            <a:normAutofit/>
          </a:bodyPr>
          <a:lstStyle/>
          <a:p>
            <a:pPr marL="274320" indent="-274320" eaLnBrk="1" fontAlgn="auto" hangingPunct="1">
              <a:lnSpc>
                <a:spcPct val="90000"/>
              </a:lnSpc>
              <a:spcAft>
                <a:spcPts val="0"/>
              </a:spcAft>
              <a:buFont typeface="Symbol" pitchFamily="18" charset="2"/>
              <a:buChar char=""/>
              <a:defRPr/>
            </a:pPr>
            <a:r>
              <a:rPr lang="en-GB" dirty="0">
                <a:latin typeface="Franklin Gothic Book" charset="0"/>
                <a:ea typeface="+mn-ea"/>
                <a:cs typeface="+mn-cs"/>
              </a:rPr>
              <a:t>At the </a:t>
            </a:r>
            <a:r>
              <a:rPr lang="en-GB" dirty="0">
                <a:solidFill>
                  <a:srgbClr val="0070C0"/>
                </a:solidFill>
                <a:latin typeface="Franklin Gothic Book" charset="0"/>
                <a:ea typeface="+mn-ea"/>
                <a:cs typeface="+mn-cs"/>
              </a:rPr>
              <a:t>end of the Assignment or Essay</a:t>
            </a:r>
          </a:p>
          <a:p>
            <a:pPr lvl="1" indent="-274320" eaLnBrk="1" fontAlgn="auto" hangingPunct="1">
              <a:lnSpc>
                <a:spcPct val="90000"/>
              </a:lnSpc>
              <a:spcAft>
                <a:spcPts val="0"/>
              </a:spcAft>
              <a:buFont typeface="Symbol" pitchFamily="18" charset="2"/>
              <a:buChar char=""/>
              <a:defRPr/>
            </a:pPr>
            <a:r>
              <a:rPr lang="en-GB" dirty="0">
                <a:latin typeface="Franklin Gothic Book" charset="0"/>
                <a:ea typeface="+mn-ea"/>
              </a:rPr>
              <a:t>A Book,</a:t>
            </a:r>
          </a:p>
          <a:p>
            <a:pPr lvl="2" eaLnBrk="1" fontAlgn="auto" hangingPunct="1">
              <a:lnSpc>
                <a:spcPct val="90000"/>
              </a:lnSpc>
              <a:spcAft>
                <a:spcPts val="0"/>
              </a:spcAft>
              <a:buFont typeface="Symbol" pitchFamily="18" charset="2"/>
              <a:buChar char=""/>
              <a:defRPr/>
            </a:pPr>
            <a:r>
              <a:rPr lang="en-GB" dirty="0">
                <a:latin typeface="Franklin Gothic Book" charset="0"/>
                <a:ea typeface="+mn-ea"/>
              </a:rPr>
              <a:t>Bailey, P. (1978), </a:t>
            </a:r>
            <a:r>
              <a:rPr lang="en-GB" i="1" dirty="0">
                <a:latin typeface="Franklin Gothic Book" charset="0"/>
                <a:ea typeface="+mn-ea"/>
              </a:rPr>
              <a:t>Leisure and Class in Victorian England</a:t>
            </a:r>
            <a:r>
              <a:rPr lang="en-GB" dirty="0">
                <a:latin typeface="Franklin Gothic Book" charset="0"/>
                <a:ea typeface="+mn-ea"/>
              </a:rPr>
              <a:t>, London: Methuen, (a book).</a:t>
            </a:r>
          </a:p>
          <a:p>
            <a:pPr lvl="1" indent="-274320" eaLnBrk="1" fontAlgn="auto" hangingPunct="1">
              <a:lnSpc>
                <a:spcPct val="90000"/>
              </a:lnSpc>
              <a:spcAft>
                <a:spcPts val="0"/>
              </a:spcAft>
              <a:buFont typeface="Wingdings 2" charset="0"/>
              <a:buNone/>
              <a:defRPr/>
            </a:pPr>
            <a:endParaRPr lang="en-GB" dirty="0">
              <a:latin typeface="Franklin Gothic Book" charset="0"/>
              <a:ea typeface="+mn-ea"/>
            </a:endParaRPr>
          </a:p>
          <a:p>
            <a:pPr lvl="1" indent="-274320" eaLnBrk="1" fontAlgn="auto" hangingPunct="1">
              <a:lnSpc>
                <a:spcPct val="90000"/>
              </a:lnSpc>
              <a:spcAft>
                <a:spcPts val="0"/>
              </a:spcAft>
              <a:buFont typeface="Symbol" pitchFamily="18" charset="2"/>
              <a:buChar char=""/>
              <a:defRPr/>
            </a:pPr>
            <a:r>
              <a:rPr lang="en-GB" dirty="0">
                <a:latin typeface="Franklin Gothic Book" charset="0"/>
                <a:ea typeface="+mn-ea"/>
              </a:rPr>
              <a:t>A chapter in a book,</a:t>
            </a:r>
          </a:p>
          <a:p>
            <a:pPr lvl="2" eaLnBrk="1" fontAlgn="auto" hangingPunct="1">
              <a:lnSpc>
                <a:spcPct val="90000"/>
              </a:lnSpc>
              <a:spcAft>
                <a:spcPts val="0"/>
              </a:spcAft>
              <a:buFont typeface="Symbol" pitchFamily="18" charset="2"/>
              <a:buChar char=""/>
              <a:defRPr/>
            </a:pPr>
            <a:r>
              <a:rPr lang="en-GB" dirty="0" err="1">
                <a:latin typeface="Franklin Gothic Book" charset="0"/>
                <a:ea typeface="+mn-ea"/>
              </a:rPr>
              <a:t>Humm</a:t>
            </a:r>
            <a:r>
              <a:rPr lang="en-GB" dirty="0">
                <a:latin typeface="Franklin Gothic Book" charset="0"/>
                <a:ea typeface="+mn-ea"/>
              </a:rPr>
              <a:t>, M. (1991), </a:t>
            </a:r>
            <a:r>
              <a:rPr lang="ja-JP" altLang="en-GB" dirty="0">
                <a:latin typeface="Franklin Gothic Book" charset="0"/>
                <a:ea typeface="+mn-ea"/>
              </a:rPr>
              <a:t>‘</a:t>
            </a:r>
            <a:r>
              <a:rPr lang="en-GB" altLang="ja-JP" dirty="0">
                <a:latin typeface="Franklin Gothic Book" charset="0"/>
                <a:ea typeface="+mn-ea"/>
              </a:rPr>
              <a:t>Landscape for a literary feminism: British women writers 1900 to the present</a:t>
            </a:r>
            <a:r>
              <a:rPr lang="ja-JP" altLang="en-GB" dirty="0">
                <a:latin typeface="Franklin Gothic Book" charset="0"/>
                <a:ea typeface="+mn-ea"/>
              </a:rPr>
              <a:t>’</a:t>
            </a:r>
            <a:r>
              <a:rPr lang="en-GB" altLang="ja-JP" dirty="0">
                <a:latin typeface="Franklin Gothic Book" charset="0"/>
                <a:ea typeface="+mn-ea"/>
              </a:rPr>
              <a:t>. </a:t>
            </a:r>
            <a:r>
              <a:rPr lang="en-GB" altLang="ja-JP" i="1" dirty="0">
                <a:latin typeface="Franklin Gothic Book" charset="0"/>
                <a:ea typeface="+mn-ea"/>
              </a:rPr>
              <a:t>As cited in </a:t>
            </a:r>
            <a:r>
              <a:rPr lang="en-GB" altLang="ja-JP" dirty="0" err="1">
                <a:latin typeface="Franklin Gothic Book" charset="0"/>
                <a:ea typeface="+mn-ea"/>
              </a:rPr>
              <a:t>Forsas</a:t>
            </a:r>
            <a:r>
              <a:rPr lang="en-GB" altLang="ja-JP" dirty="0">
                <a:latin typeface="Franklin Gothic Book" charset="0"/>
                <a:ea typeface="+mn-ea"/>
              </a:rPr>
              <a:t>-Scott, H. (</a:t>
            </a:r>
            <a:r>
              <a:rPr lang="en-GB" altLang="ja-JP" dirty="0" err="1">
                <a:latin typeface="Franklin Gothic Book" charset="0"/>
                <a:ea typeface="+mn-ea"/>
              </a:rPr>
              <a:t>ed</a:t>
            </a:r>
            <a:r>
              <a:rPr lang="en-GB" altLang="ja-JP" dirty="0">
                <a:latin typeface="Franklin Gothic Book" charset="0"/>
                <a:ea typeface="+mn-ea"/>
              </a:rPr>
              <a:t>). </a:t>
            </a:r>
            <a:r>
              <a:rPr lang="en-GB" altLang="ja-JP" i="1" dirty="0">
                <a:latin typeface="Franklin Gothic Book" charset="0"/>
                <a:ea typeface="+mn-ea"/>
              </a:rPr>
              <a:t>Textual </a:t>
            </a:r>
            <a:r>
              <a:rPr lang="en-GB" altLang="ja-JP" i="1" dirty="0" err="1">
                <a:latin typeface="Franklin Gothic Book" charset="0"/>
                <a:ea typeface="+mn-ea"/>
              </a:rPr>
              <a:t>Liberation:European</a:t>
            </a:r>
            <a:r>
              <a:rPr lang="en-GB" altLang="ja-JP" i="1" dirty="0">
                <a:latin typeface="Franklin Gothic Book" charset="0"/>
                <a:ea typeface="+mn-ea"/>
              </a:rPr>
              <a:t> feminist writing in the twentieth century, </a:t>
            </a:r>
            <a:r>
              <a:rPr lang="en-GB" altLang="ja-JP" dirty="0" err="1">
                <a:latin typeface="Franklin Gothic Book" charset="0"/>
                <a:ea typeface="+mn-ea"/>
              </a:rPr>
              <a:t>London:Routledge</a:t>
            </a:r>
            <a:r>
              <a:rPr lang="en-GB" altLang="ja-JP" dirty="0">
                <a:latin typeface="Franklin Gothic Book" charset="0"/>
                <a:ea typeface="+mn-ea"/>
              </a:rPr>
              <a:t>. </a:t>
            </a: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137).</a:t>
            </a:r>
          </a:p>
        </p:txBody>
      </p:sp>
    </p:spTree>
    <p:extLst>
      <p:ext uri="{BB962C8B-B14F-4D97-AF65-F5344CB8AC3E}">
        <p14:creationId xmlns:p14="http://schemas.microsoft.com/office/powerpoint/2010/main" val="26300080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a:bodyPr>
          <a:lstStyle/>
          <a:p>
            <a:pPr eaLnBrk="1" fontAlgn="auto" hangingPunct="1">
              <a:spcAft>
                <a:spcPts val="0"/>
              </a:spcAft>
              <a:defRPr/>
            </a:pPr>
            <a:r>
              <a:rPr lang="en-GB" dirty="0" smtClean="0">
                <a:ea typeface="+mj-ea"/>
                <a:cs typeface="+mj-cs"/>
              </a:rPr>
              <a:t>Where do you put this information?</a:t>
            </a:r>
          </a:p>
        </p:txBody>
      </p:sp>
      <p:sp>
        <p:nvSpPr>
          <p:cNvPr id="30722" name="Rectangle 3"/>
          <p:cNvSpPr>
            <a:spLocks noGrp="1" noChangeArrowheads="1"/>
          </p:cNvSpPr>
          <p:nvPr>
            <p:ph idx="1"/>
          </p:nvPr>
        </p:nvSpPr>
        <p:spPr>
          <a:xfrm>
            <a:off x="457201" y="1417638"/>
            <a:ext cx="8229599" cy="3344972"/>
          </a:xfrm>
        </p:spPr>
        <p:txBody>
          <a:bodyPr rtlCol="0">
            <a:normAutofit/>
          </a:bodyPr>
          <a:lstStyle/>
          <a:p>
            <a:pPr marL="274320" indent="-274320" eaLnBrk="1" fontAlgn="auto" hangingPunct="1">
              <a:spcAft>
                <a:spcPts val="0"/>
              </a:spcAft>
              <a:buFont typeface="Symbol" pitchFamily="18" charset="2"/>
              <a:buChar char=""/>
              <a:defRPr/>
            </a:pPr>
            <a:r>
              <a:rPr lang="en-GB" dirty="0">
                <a:latin typeface="Franklin Gothic Book" charset="0"/>
                <a:ea typeface="+mn-ea"/>
                <a:cs typeface="+mn-cs"/>
              </a:rPr>
              <a:t>At the </a:t>
            </a:r>
            <a:r>
              <a:rPr lang="en-GB" dirty="0">
                <a:solidFill>
                  <a:srgbClr val="0070C0"/>
                </a:solidFill>
                <a:latin typeface="Franklin Gothic Book" charset="0"/>
                <a:ea typeface="+mn-ea"/>
                <a:cs typeface="+mn-cs"/>
              </a:rPr>
              <a:t>end of the Assignment or Essay</a:t>
            </a:r>
          </a:p>
          <a:p>
            <a:pPr lvl="1" indent="-274320" eaLnBrk="1" fontAlgn="auto" hangingPunct="1">
              <a:spcAft>
                <a:spcPts val="0"/>
              </a:spcAft>
              <a:buFont typeface="Symbol" pitchFamily="18" charset="2"/>
              <a:buChar char=""/>
              <a:defRPr/>
            </a:pPr>
            <a:r>
              <a:rPr lang="en-GB" dirty="0">
                <a:latin typeface="Franklin Gothic Book" charset="0"/>
                <a:ea typeface="+mn-ea"/>
              </a:rPr>
              <a:t>A Journal Article,</a:t>
            </a:r>
          </a:p>
          <a:p>
            <a:pPr lvl="2" eaLnBrk="1" fontAlgn="auto" hangingPunct="1">
              <a:spcAft>
                <a:spcPts val="0"/>
              </a:spcAft>
              <a:buFont typeface="Symbol" pitchFamily="18" charset="2"/>
              <a:buChar char=""/>
              <a:defRPr/>
            </a:pPr>
            <a:r>
              <a:rPr lang="en-GB" dirty="0">
                <a:latin typeface="Franklin Gothic Book" charset="0"/>
                <a:ea typeface="+mn-ea"/>
              </a:rPr>
              <a:t>Jones, C. (1980), </a:t>
            </a:r>
            <a:r>
              <a:rPr lang="ja-JP" altLang="en-GB" dirty="0">
                <a:latin typeface="Franklin Gothic Book" charset="0"/>
                <a:ea typeface="+mn-ea"/>
              </a:rPr>
              <a:t>‘</a:t>
            </a:r>
            <a:r>
              <a:rPr lang="en-GB" altLang="ja-JP" dirty="0">
                <a:latin typeface="Franklin Gothic Book" charset="0"/>
                <a:ea typeface="+mn-ea"/>
              </a:rPr>
              <a:t>The welfare of the French </a:t>
            </a:r>
            <a:r>
              <a:rPr lang="en-GB" altLang="ja-JP" dirty="0" err="1">
                <a:latin typeface="Franklin Gothic Book" charset="0"/>
                <a:ea typeface="+mn-ea"/>
              </a:rPr>
              <a:t>footsoldier</a:t>
            </a:r>
            <a:r>
              <a:rPr lang="en-GB" altLang="ja-JP" dirty="0">
                <a:latin typeface="Franklin Gothic Book" charset="0"/>
                <a:ea typeface="+mn-ea"/>
              </a:rPr>
              <a:t>. </a:t>
            </a:r>
            <a:r>
              <a:rPr lang="en-GB" altLang="ja-JP" i="1" dirty="0">
                <a:latin typeface="Franklin Gothic Book" charset="0"/>
                <a:ea typeface="+mn-ea"/>
              </a:rPr>
              <a:t>History </a:t>
            </a:r>
            <a:r>
              <a:rPr lang="en-GB" altLang="ja-JP" b="1" dirty="0">
                <a:latin typeface="Franklin Gothic Book" charset="0"/>
                <a:ea typeface="+mn-ea"/>
              </a:rPr>
              <a:t>65</a:t>
            </a:r>
            <a:r>
              <a:rPr lang="en-GB" altLang="ja-JP" dirty="0">
                <a:latin typeface="Franklin Gothic Book" charset="0"/>
                <a:ea typeface="+mn-ea"/>
              </a:rPr>
              <a:t> (no. 214), pp. 193-213. </a:t>
            </a:r>
          </a:p>
          <a:p>
            <a:pPr lvl="1" indent="-274320" eaLnBrk="1" fontAlgn="auto" hangingPunct="1">
              <a:spcAft>
                <a:spcPts val="0"/>
              </a:spcAft>
              <a:buFont typeface="Wingdings 2" charset="0"/>
              <a:buNone/>
              <a:defRPr/>
            </a:pPr>
            <a:endParaRPr lang="en-GB" dirty="0">
              <a:latin typeface="Franklin Gothic Book" charset="0"/>
              <a:ea typeface="+mn-ea"/>
            </a:endParaRPr>
          </a:p>
          <a:p>
            <a:pPr lvl="1" indent="-274320" eaLnBrk="1" fontAlgn="auto" hangingPunct="1">
              <a:spcAft>
                <a:spcPts val="0"/>
              </a:spcAft>
              <a:buFont typeface="Symbol" pitchFamily="18" charset="2"/>
              <a:buChar char=""/>
              <a:defRPr/>
            </a:pPr>
            <a:r>
              <a:rPr lang="en-GB" dirty="0">
                <a:latin typeface="Franklin Gothic Book" charset="0"/>
                <a:ea typeface="+mn-ea"/>
              </a:rPr>
              <a:t>An electronic reference</a:t>
            </a:r>
          </a:p>
          <a:p>
            <a:pPr lvl="2" eaLnBrk="1" fontAlgn="auto" hangingPunct="1">
              <a:spcAft>
                <a:spcPts val="0"/>
              </a:spcAft>
              <a:buFont typeface="Symbol" pitchFamily="18" charset="2"/>
              <a:buChar char=""/>
              <a:defRPr/>
            </a:pPr>
            <a:r>
              <a:rPr lang="en-GB" dirty="0">
                <a:latin typeface="Franklin Gothic Book" charset="0"/>
                <a:ea typeface="+mn-ea"/>
              </a:rPr>
              <a:t>National Electronic Library for Health, 2003, </a:t>
            </a:r>
            <a:r>
              <a:rPr lang="en-GB" i="1" dirty="0">
                <a:latin typeface="Franklin Gothic Book" charset="0"/>
                <a:ea typeface="+mn-ea"/>
              </a:rPr>
              <a:t>Can walking make you slimmer and healthier? </a:t>
            </a:r>
            <a:r>
              <a:rPr lang="en-GB" dirty="0">
                <a:latin typeface="Franklin Gothic Book" charset="0"/>
                <a:ea typeface="+mn-ea"/>
              </a:rPr>
              <a:t>[online] Available at: </a:t>
            </a:r>
            <a:r>
              <a:rPr lang="en-GB" dirty="0">
                <a:latin typeface="Franklin Gothic Book" charset="0"/>
                <a:ea typeface="+mn-ea"/>
                <a:hlinkClick r:id="rId3"/>
              </a:rPr>
              <a:t>http://www.nhs.uk.hth.walking</a:t>
            </a:r>
            <a:r>
              <a:rPr lang="en-GB" dirty="0">
                <a:latin typeface="Franklin Gothic Book" charset="0"/>
                <a:ea typeface="+mn-ea"/>
              </a:rPr>
              <a:t> [Accessed 10 April 2005]. </a:t>
            </a:r>
          </a:p>
        </p:txBody>
      </p:sp>
      <p:sp>
        <p:nvSpPr>
          <p:cNvPr id="4" name="TextBox 3"/>
          <p:cNvSpPr txBox="1"/>
          <p:nvPr/>
        </p:nvSpPr>
        <p:spPr>
          <a:xfrm>
            <a:off x="6541477" y="6464886"/>
            <a:ext cx="2602522" cy="369332"/>
          </a:xfrm>
          <a:prstGeom prst="rect">
            <a:avLst/>
          </a:prstGeom>
          <a:noFill/>
        </p:spPr>
        <p:txBody>
          <a:bodyPr wrap="square" rtlCol="0">
            <a:spAutoFit/>
          </a:bodyPr>
          <a:lstStyle/>
          <a:p>
            <a:r>
              <a:rPr lang="en-GB" dirty="0" smtClean="0">
                <a:latin typeface="Franklin Gothic Book" charset="0"/>
              </a:rPr>
              <a:t>Cottrell (2003, p. 137).</a:t>
            </a:r>
          </a:p>
        </p:txBody>
      </p:sp>
    </p:spTree>
    <p:extLst>
      <p:ext uri="{BB962C8B-B14F-4D97-AF65-F5344CB8AC3E}">
        <p14:creationId xmlns:p14="http://schemas.microsoft.com/office/powerpoint/2010/main" val="291000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dirty="0">
                <a:latin typeface="Candara" charset="0"/>
              </a:rPr>
              <a:t>Plagiarism tools</a:t>
            </a:r>
          </a:p>
        </p:txBody>
      </p:sp>
      <p:sp>
        <p:nvSpPr>
          <p:cNvPr id="32769" name="Rectangle 3"/>
          <p:cNvSpPr>
            <a:spLocks noGrp="1" noChangeArrowheads="1"/>
          </p:cNvSpPr>
          <p:nvPr>
            <p:ph idx="1"/>
          </p:nvPr>
        </p:nvSpPr>
        <p:spPr>
          <a:xfrm>
            <a:off x="457200" y="1417638"/>
            <a:ext cx="8229600" cy="3527425"/>
          </a:xfrm>
        </p:spPr>
        <p:txBody>
          <a:bodyPr>
            <a:normAutofit/>
          </a:bodyPr>
          <a:lstStyle/>
          <a:p>
            <a:pPr eaLnBrk="1" hangingPunct="1"/>
            <a:r>
              <a:rPr lang="en-GB" dirty="0">
                <a:latin typeface="Franklin Gothic Book" charset="0"/>
              </a:rPr>
              <a:t>Within </a:t>
            </a:r>
            <a:r>
              <a:rPr lang="en-GB" dirty="0" smtClean="0">
                <a:latin typeface="Franklin Gothic Book" charset="0"/>
              </a:rPr>
              <a:t>the University, </a:t>
            </a:r>
            <a:r>
              <a:rPr lang="en-GB" dirty="0">
                <a:latin typeface="Franklin Gothic Book" charset="0"/>
              </a:rPr>
              <a:t>we have access to plagiarism checking software </a:t>
            </a:r>
            <a:r>
              <a:rPr lang="en-GB" dirty="0" smtClean="0">
                <a:latin typeface="Franklin Gothic Book" charset="0"/>
              </a:rPr>
              <a:t>(</a:t>
            </a:r>
            <a:r>
              <a:rPr lang="en-GB" dirty="0" err="1" smtClean="0">
                <a:latin typeface="Franklin Gothic Book" charset="0"/>
              </a:rPr>
              <a:t>Turnitin</a:t>
            </a:r>
            <a:r>
              <a:rPr lang="en-GB" dirty="0">
                <a:latin typeface="Franklin Gothic Book" charset="0"/>
              </a:rPr>
              <a:t>)</a:t>
            </a:r>
          </a:p>
          <a:p>
            <a:pPr eaLnBrk="1" hangingPunct="1"/>
            <a:r>
              <a:rPr lang="en-GB" dirty="0">
                <a:latin typeface="Franklin Gothic Book" charset="0"/>
              </a:rPr>
              <a:t>Any item of coursework is subject to inspection by this service</a:t>
            </a:r>
          </a:p>
          <a:p>
            <a:pPr eaLnBrk="1" hangingPunct="1"/>
            <a:r>
              <a:rPr lang="en-GB" dirty="0">
                <a:latin typeface="Franklin Gothic Book" charset="0"/>
              </a:rPr>
              <a:t>Compares coursework to material on the Internet, academic papers and journals, and </a:t>
            </a:r>
            <a:r>
              <a:rPr lang="en-GB" u="sng" dirty="0">
                <a:latin typeface="Franklin Gothic Book" charset="0"/>
              </a:rPr>
              <a:t>the submission of other students!</a:t>
            </a:r>
          </a:p>
        </p:txBody>
      </p:sp>
    </p:spTree>
    <p:extLst>
      <p:ext uri="{BB962C8B-B14F-4D97-AF65-F5344CB8AC3E}">
        <p14:creationId xmlns:p14="http://schemas.microsoft.com/office/powerpoint/2010/main" val="32584446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a:latin typeface="Candara" charset="0"/>
              </a:rPr>
              <a:t>Example Plagiarism Report</a:t>
            </a:r>
          </a:p>
        </p:txBody>
      </p:sp>
      <p:pic>
        <p:nvPicPr>
          <p:cNvPr id="3" name="Content Placeholder 2"/>
          <p:cNvPicPr>
            <a:picLocks noGrp="1" noChangeAspect="1"/>
          </p:cNvPicPr>
          <p:nvPr>
            <p:ph idx="1"/>
          </p:nvPr>
        </p:nvPicPr>
        <p:blipFill rotWithShape="1">
          <a:blip r:embed="rId3" cstate="email">
            <a:extLst>
              <a:ext uri="{28A0092B-C50C-407E-A947-70E740481C1C}">
                <a14:useLocalDpi xmlns:a14="http://schemas.microsoft.com/office/drawing/2010/main" val="0"/>
              </a:ext>
            </a:extLst>
          </a:blip>
          <a:srcRect t="5481"/>
          <a:stretch/>
        </p:blipFill>
        <p:spPr>
          <a:xfrm>
            <a:off x="1493162" y="1167320"/>
            <a:ext cx="6352228" cy="4277908"/>
          </a:xfrm>
        </p:spPr>
      </p:pic>
    </p:spTree>
    <p:extLst>
      <p:ext uri="{BB962C8B-B14F-4D97-AF65-F5344CB8AC3E}">
        <p14:creationId xmlns:p14="http://schemas.microsoft.com/office/powerpoint/2010/main" val="41809524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GB" b="1">
                <a:latin typeface="Candara" charset="0"/>
              </a:rPr>
              <a:t>The Original Sentence</a:t>
            </a:r>
          </a:p>
        </p:txBody>
      </p:sp>
      <p:sp>
        <p:nvSpPr>
          <p:cNvPr id="36865" name="Rectangle 3"/>
          <p:cNvSpPr>
            <a:spLocks noGrp="1" noChangeArrowheads="1"/>
          </p:cNvSpPr>
          <p:nvPr>
            <p:ph idx="1"/>
          </p:nvPr>
        </p:nvSpPr>
        <p:spPr>
          <a:xfrm>
            <a:off x="457200" y="1415010"/>
            <a:ext cx="8229599" cy="3886200"/>
          </a:xfrm>
        </p:spPr>
        <p:txBody>
          <a:bodyPr/>
          <a:lstStyle/>
          <a:p>
            <a:pPr eaLnBrk="1" hangingPunct="1">
              <a:buFont typeface="Wingdings" charset="0"/>
              <a:buNone/>
            </a:pPr>
            <a:endParaRPr lang="en-GB" dirty="0">
              <a:latin typeface="Franklin Gothic Book" charset="0"/>
            </a:endParaRPr>
          </a:p>
          <a:p>
            <a:pPr eaLnBrk="1" hangingPunct="1">
              <a:buFont typeface="Wingdings" charset="0"/>
              <a:buNone/>
            </a:pPr>
            <a:r>
              <a:rPr lang="ja-JP" altLang="en-GB" dirty="0">
                <a:latin typeface="Franklin Gothic Book" charset="0"/>
                <a:ea typeface="HGP明朝E" charset="0"/>
                <a:cs typeface="HGP明朝E" charset="0"/>
              </a:rPr>
              <a:t>“</a:t>
            </a:r>
            <a:r>
              <a:rPr lang="en-GB" altLang="ja-JP" dirty="0">
                <a:latin typeface="Franklin Gothic Book" charset="0"/>
                <a:ea typeface="HGP明朝E" charset="0"/>
                <a:cs typeface="HGP明朝E" charset="0"/>
              </a:rPr>
              <a:t>Since the advent of commercial computing during the mid 20th century, advances in IT have spawned the meteoric growth of a society that has become, for all intents and purposes, completely dependant upon IT.</a:t>
            </a:r>
            <a:r>
              <a:rPr lang="ja-JP" altLang="en-GB" dirty="0">
                <a:latin typeface="Franklin Gothic Book" charset="0"/>
                <a:ea typeface="HGP明朝E" charset="0"/>
                <a:cs typeface="HGP明朝E" charset="0"/>
              </a:rPr>
              <a:t>”</a:t>
            </a:r>
            <a:endParaRPr lang="en-GB" dirty="0">
              <a:latin typeface="Franklin Gothic Book" charset="0"/>
            </a:endParaRPr>
          </a:p>
        </p:txBody>
      </p:sp>
    </p:spTree>
    <p:extLst>
      <p:ext uri="{BB962C8B-B14F-4D97-AF65-F5344CB8AC3E}">
        <p14:creationId xmlns:p14="http://schemas.microsoft.com/office/powerpoint/2010/main" val="38093281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sz="3400" b="1">
                <a:latin typeface="Candara" charset="0"/>
              </a:rPr>
              <a:t>Heavy Paraphrasing – not acceptable</a:t>
            </a:r>
            <a:endParaRPr lang="en-GB" sz="3400">
              <a:latin typeface="Candara" charset="0"/>
            </a:endParaRPr>
          </a:p>
        </p:txBody>
      </p:sp>
      <p:sp>
        <p:nvSpPr>
          <p:cNvPr id="38913" name="Rectangle 3"/>
          <p:cNvSpPr>
            <a:spLocks noGrp="1" noChangeArrowheads="1"/>
          </p:cNvSpPr>
          <p:nvPr>
            <p:ph idx="1"/>
          </p:nvPr>
        </p:nvSpPr>
        <p:spPr>
          <a:xfrm>
            <a:off x="457200" y="1417638"/>
            <a:ext cx="8229600" cy="3383142"/>
          </a:xfrm>
        </p:spPr>
        <p:txBody>
          <a:bodyPr/>
          <a:lstStyle/>
          <a:p>
            <a:pPr eaLnBrk="1" hangingPunct="1"/>
            <a:r>
              <a:rPr lang="en-GB" dirty="0">
                <a:latin typeface="Franklin Gothic Book" charset="0"/>
              </a:rPr>
              <a:t>During the mid 20th Century, there have been Information Technology advances which has spawned a meteoric growth.  We now have a society, which is effectively completely dependant upon Information Technology</a:t>
            </a:r>
          </a:p>
        </p:txBody>
      </p:sp>
    </p:spTree>
    <p:extLst>
      <p:ext uri="{BB962C8B-B14F-4D97-AF65-F5344CB8AC3E}">
        <p14:creationId xmlns:p14="http://schemas.microsoft.com/office/powerpoint/2010/main" val="30088914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400" b="1">
                <a:latin typeface="Candara" charset="0"/>
              </a:rPr>
              <a:t>Light Paraphrasing – acceptable if referenced</a:t>
            </a:r>
            <a:endParaRPr lang="en-GB" sz="3400">
              <a:latin typeface="Candara" charset="0"/>
            </a:endParaRPr>
          </a:p>
        </p:txBody>
      </p:sp>
      <p:sp>
        <p:nvSpPr>
          <p:cNvPr id="40961" name="Rectangle 3"/>
          <p:cNvSpPr>
            <a:spLocks noGrp="1" noChangeArrowheads="1"/>
          </p:cNvSpPr>
          <p:nvPr>
            <p:ph idx="1"/>
          </p:nvPr>
        </p:nvSpPr>
        <p:spPr>
          <a:xfrm>
            <a:off x="457200" y="1423386"/>
            <a:ext cx="8229600" cy="3814762"/>
          </a:xfrm>
        </p:spPr>
        <p:txBody>
          <a:bodyPr/>
          <a:lstStyle/>
          <a:p>
            <a:pPr eaLnBrk="1" hangingPunct="1">
              <a:lnSpc>
                <a:spcPct val="90000"/>
              </a:lnSpc>
              <a:buFont typeface="Wingdings" charset="0"/>
              <a:buNone/>
            </a:pPr>
            <a:r>
              <a:rPr lang="en-GB" sz="2600" dirty="0">
                <a:latin typeface="Franklin Gothic Book" charset="0"/>
              </a:rPr>
              <a:t>Since the advent of commercial computing in the 1950s, there has been an incredible growth, which has developed into a society which is completely dependant upon IT (Yardley, 2003)</a:t>
            </a:r>
          </a:p>
          <a:p>
            <a:pPr eaLnBrk="1" hangingPunct="1">
              <a:lnSpc>
                <a:spcPct val="90000"/>
              </a:lnSpc>
              <a:buFont typeface="Wingdings" charset="0"/>
              <a:buNone/>
            </a:pPr>
            <a:endParaRPr lang="en-GB" sz="2600" u="sng" dirty="0">
              <a:latin typeface="Franklin Gothic Book" charset="0"/>
            </a:endParaRPr>
          </a:p>
          <a:p>
            <a:pPr eaLnBrk="1" hangingPunct="1">
              <a:lnSpc>
                <a:spcPct val="90000"/>
              </a:lnSpc>
              <a:buFont typeface="Wingdings" charset="0"/>
              <a:buNone/>
            </a:pPr>
            <a:r>
              <a:rPr lang="en-GB" sz="2600" u="sng" dirty="0">
                <a:latin typeface="Franklin Gothic Book" charset="0"/>
              </a:rPr>
              <a:t>References</a:t>
            </a:r>
            <a:endParaRPr lang="en-GB" sz="2600" dirty="0">
              <a:latin typeface="Franklin Gothic Book" charset="0"/>
            </a:endParaRPr>
          </a:p>
          <a:p>
            <a:pPr eaLnBrk="1" hangingPunct="1">
              <a:lnSpc>
                <a:spcPct val="90000"/>
              </a:lnSpc>
              <a:buFont typeface="Wingdings" charset="0"/>
              <a:buNone/>
            </a:pPr>
            <a:r>
              <a:rPr lang="en-GB" sz="2600" dirty="0">
                <a:latin typeface="Franklin Gothic Book" charset="0"/>
              </a:rPr>
              <a:t>Yardley, D. 2003. </a:t>
            </a:r>
            <a:r>
              <a:rPr lang="en-GB" sz="2600" i="1" dirty="0">
                <a:latin typeface="Franklin Gothic Book" charset="0"/>
              </a:rPr>
              <a:t>Successful IT Project Delivery – Learning the Lessons of Project Failure. </a:t>
            </a:r>
            <a:r>
              <a:rPr lang="en-GB" sz="2600" dirty="0">
                <a:latin typeface="Franklin Gothic Book" charset="0"/>
              </a:rPr>
              <a:t>London: Addison Wesley.</a:t>
            </a:r>
          </a:p>
        </p:txBody>
      </p:sp>
    </p:spTree>
    <p:extLst>
      <p:ext uri="{BB962C8B-B14F-4D97-AF65-F5344CB8AC3E}">
        <p14:creationId xmlns:p14="http://schemas.microsoft.com/office/powerpoint/2010/main" val="1755746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hangingPunct="1"/>
            <a:r>
              <a:rPr lang="en-GB" b="1">
                <a:latin typeface="Candara" charset="0"/>
              </a:rPr>
              <a:t>Quotes</a:t>
            </a:r>
            <a:endParaRPr lang="en-GB">
              <a:latin typeface="Candara" charset="0"/>
            </a:endParaRPr>
          </a:p>
        </p:txBody>
      </p:sp>
      <p:sp>
        <p:nvSpPr>
          <p:cNvPr id="43010" name="Rectangle 3"/>
          <p:cNvSpPr>
            <a:spLocks noGrp="1" noChangeArrowheads="1"/>
          </p:cNvSpPr>
          <p:nvPr>
            <p:ph idx="1"/>
          </p:nvPr>
        </p:nvSpPr>
        <p:spPr>
          <a:xfrm>
            <a:off x="457201" y="1417638"/>
            <a:ext cx="8229600" cy="3743325"/>
          </a:xfrm>
        </p:spPr>
        <p:txBody>
          <a:bodyPr rtlCol="0">
            <a:normAutofit lnSpcReduction="10000"/>
          </a:bodyPr>
          <a:lstStyle/>
          <a:p>
            <a:pPr marL="274320" indent="-274320" eaLnBrk="1" fontAlgn="auto" hangingPunct="1">
              <a:lnSpc>
                <a:spcPct val="80000"/>
              </a:lnSpc>
              <a:spcAft>
                <a:spcPts val="0"/>
              </a:spcAft>
              <a:buFont typeface="Wingdings" charset="0"/>
              <a:buNone/>
              <a:defRPr/>
            </a:pPr>
            <a:r>
              <a:rPr lang="en-GB" sz="2100" dirty="0">
                <a:latin typeface="Franklin Gothic Book" charset="0"/>
                <a:ea typeface="+mn-ea"/>
                <a:cs typeface="+mn-cs"/>
              </a:rPr>
              <a:t>As noted by Yardley (2003) we have become – </a:t>
            </a:r>
            <a:r>
              <a:rPr lang="ja-JP" altLang="en-GB" sz="2100" dirty="0">
                <a:latin typeface="Franklin Gothic Book" charset="0"/>
                <a:ea typeface="+mn-ea"/>
                <a:cs typeface="+mn-cs"/>
              </a:rPr>
              <a:t>“</a:t>
            </a:r>
            <a:r>
              <a:rPr lang="en-GB" altLang="ja-JP" sz="2100" dirty="0">
                <a:latin typeface="Franklin Gothic Book" charset="0"/>
                <a:ea typeface="+mn-ea"/>
                <a:cs typeface="+mn-cs"/>
              </a:rPr>
              <a:t>…a society that has become, for all intents and purposes, completely dependant upon IT</a:t>
            </a:r>
            <a:r>
              <a:rPr lang="en-GB" altLang="ja-JP" sz="2100" dirty="0" smtClean="0">
                <a:latin typeface="Franklin Gothic Book" charset="0"/>
                <a:ea typeface="+mn-ea"/>
                <a:cs typeface="+mn-cs"/>
              </a:rPr>
              <a:t>.</a:t>
            </a:r>
            <a:r>
              <a:rPr lang="ja-JP" altLang="en-GB" sz="2100" dirty="0" smtClean="0">
                <a:latin typeface="Franklin Gothic Book" charset="0"/>
                <a:ea typeface="+mn-ea"/>
                <a:cs typeface="+mn-cs"/>
              </a:rPr>
              <a:t>”</a:t>
            </a:r>
            <a:endParaRPr lang="en-GB" sz="2100" b="1"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r>
              <a:rPr lang="en-GB" sz="2100" b="1" dirty="0">
                <a:latin typeface="Franklin Gothic Book" charset="0"/>
                <a:ea typeface="+mn-ea"/>
                <a:cs typeface="+mn-cs"/>
              </a:rPr>
              <a:t>Or</a:t>
            </a:r>
            <a:endParaRPr lang="en-GB" sz="2100"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r>
              <a:rPr lang="en-GB" sz="2100" dirty="0">
                <a:latin typeface="Franklin Gothic Book" charset="0"/>
                <a:ea typeface="+mn-ea"/>
                <a:cs typeface="+mn-cs"/>
              </a:rPr>
              <a:t>The controversial author David Yardley states –</a:t>
            </a:r>
            <a:endParaRPr lang="en-GB" sz="2100" i="1"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r>
              <a:rPr lang="ja-JP" altLang="en-GB" sz="2100" i="1" dirty="0">
                <a:latin typeface="Franklin Gothic Book" charset="0"/>
                <a:ea typeface="+mn-ea"/>
                <a:cs typeface="+mn-cs"/>
              </a:rPr>
              <a:t>“</a:t>
            </a:r>
            <a:r>
              <a:rPr lang="en-GB" altLang="ja-JP" sz="2100" i="1" dirty="0">
                <a:latin typeface="Franklin Gothic Book" charset="0"/>
                <a:ea typeface="+mn-ea"/>
                <a:cs typeface="+mn-cs"/>
              </a:rPr>
              <a:t>Since the advent of commercial computing during the mid 20th century, advances in IT have spawned the meteoric growth of a society that has become, for all intents and purposes, completely dependant upon IT.</a:t>
            </a:r>
            <a:r>
              <a:rPr lang="ja-JP" altLang="en-GB" sz="2100" i="1" dirty="0">
                <a:latin typeface="Franklin Gothic Book" charset="0"/>
                <a:ea typeface="+mn-ea"/>
                <a:cs typeface="+mn-cs"/>
              </a:rPr>
              <a:t>”</a:t>
            </a:r>
            <a:r>
              <a:rPr lang="en-GB" altLang="ja-JP" sz="2100" i="1" dirty="0">
                <a:latin typeface="Franklin Gothic Book" charset="0"/>
                <a:ea typeface="+mn-ea"/>
                <a:cs typeface="+mn-cs"/>
              </a:rPr>
              <a:t> </a:t>
            </a:r>
            <a:r>
              <a:rPr lang="en-GB" altLang="ja-JP" sz="2100" dirty="0">
                <a:latin typeface="Franklin Gothic Book" charset="0"/>
                <a:ea typeface="+mn-ea"/>
                <a:cs typeface="+mn-cs"/>
              </a:rPr>
              <a:t>(Yardley, 2003)</a:t>
            </a:r>
            <a:endParaRPr lang="en-GB" altLang="ja-JP" sz="2100" u="sng"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endParaRPr lang="en-GB" sz="2100" u="sng"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r>
              <a:rPr lang="en-GB" sz="2100" u="sng" dirty="0">
                <a:latin typeface="Franklin Gothic Book" charset="0"/>
                <a:ea typeface="+mn-ea"/>
                <a:cs typeface="+mn-cs"/>
              </a:rPr>
              <a:t>References</a:t>
            </a:r>
            <a:endParaRPr lang="en-GB" sz="2100" dirty="0">
              <a:latin typeface="Franklin Gothic Book" charset="0"/>
              <a:ea typeface="+mn-ea"/>
              <a:cs typeface="+mn-cs"/>
            </a:endParaRPr>
          </a:p>
          <a:p>
            <a:pPr marL="274320" indent="-274320" eaLnBrk="1" fontAlgn="auto" hangingPunct="1">
              <a:lnSpc>
                <a:spcPct val="80000"/>
              </a:lnSpc>
              <a:spcAft>
                <a:spcPts val="0"/>
              </a:spcAft>
              <a:buFont typeface="Wingdings" charset="0"/>
              <a:buNone/>
              <a:defRPr/>
            </a:pPr>
            <a:r>
              <a:rPr lang="en-GB" sz="2100" dirty="0">
                <a:latin typeface="Franklin Gothic Book" charset="0"/>
                <a:ea typeface="+mn-ea"/>
                <a:cs typeface="+mn-cs"/>
              </a:rPr>
              <a:t>Yardley, D. 2003. </a:t>
            </a:r>
            <a:r>
              <a:rPr lang="en-GB" sz="2100" i="1" dirty="0">
                <a:latin typeface="Franklin Gothic Book" charset="0"/>
                <a:ea typeface="+mn-ea"/>
                <a:cs typeface="+mn-cs"/>
              </a:rPr>
              <a:t>Successful IT Project Delivery – Learning the Lessons of Project Failure. </a:t>
            </a:r>
            <a:r>
              <a:rPr lang="en-GB" sz="2100" dirty="0">
                <a:latin typeface="Franklin Gothic Book" charset="0"/>
                <a:ea typeface="+mn-ea"/>
                <a:cs typeface="+mn-cs"/>
              </a:rPr>
              <a:t>London: Addison Wesley.</a:t>
            </a:r>
          </a:p>
        </p:txBody>
      </p:sp>
    </p:spTree>
    <p:extLst>
      <p:ext uri="{BB962C8B-B14F-4D97-AF65-F5344CB8AC3E}">
        <p14:creationId xmlns:p14="http://schemas.microsoft.com/office/powerpoint/2010/main" val="7727800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b="1">
                <a:latin typeface="Candara" charset="0"/>
              </a:rPr>
              <a:t>References</a:t>
            </a:r>
            <a:endParaRPr lang="en-GB">
              <a:latin typeface="Candara" charset="0"/>
            </a:endParaRPr>
          </a:p>
        </p:txBody>
      </p:sp>
      <p:sp>
        <p:nvSpPr>
          <p:cNvPr id="45057" name="Rectangle 3"/>
          <p:cNvSpPr>
            <a:spLocks noGrp="1" noChangeArrowheads="1"/>
          </p:cNvSpPr>
          <p:nvPr>
            <p:ph idx="1"/>
          </p:nvPr>
        </p:nvSpPr>
        <p:spPr/>
        <p:txBody>
          <a:bodyPr/>
          <a:lstStyle/>
          <a:p>
            <a:pPr eaLnBrk="1" hangingPunct="1">
              <a:lnSpc>
                <a:spcPct val="80000"/>
              </a:lnSpc>
              <a:buFont typeface="Wingdings" charset="0"/>
              <a:buNone/>
            </a:pPr>
            <a:r>
              <a:rPr lang="en-GB" sz="2800" dirty="0">
                <a:cs typeface="Times New Roman" charset="0"/>
              </a:rPr>
              <a:t>Cottrell, S. (2003) </a:t>
            </a:r>
            <a:r>
              <a:rPr lang="ja-JP" altLang="en-GB" sz="2800" dirty="0">
                <a:ea typeface="HGP明朝E" charset="0"/>
                <a:cs typeface="HGP明朝E" charset="0"/>
              </a:rPr>
              <a:t>‘</a:t>
            </a:r>
            <a:r>
              <a:rPr lang="en-GB" altLang="ja-JP" sz="2800" i="1" dirty="0">
                <a:cs typeface="Times New Roman" charset="0"/>
              </a:rPr>
              <a:t>The Study Skills Handbook</a:t>
            </a:r>
            <a:r>
              <a:rPr lang="ja-JP" altLang="en-GB" sz="2800" dirty="0">
                <a:ea typeface="HGP明朝E" charset="0"/>
                <a:cs typeface="HGP明朝E" charset="0"/>
              </a:rPr>
              <a:t>’</a:t>
            </a:r>
            <a:r>
              <a:rPr lang="en-GB" altLang="ja-JP" sz="2800" dirty="0">
                <a:cs typeface="Times New Roman" charset="0"/>
              </a:rPr>
              <a:t>, 2</a:t>
            </a:r>
            <a:r>
              <a:rPr lang="en-GB" altLang="ja-JP" sz="2800" baseline="30000" dirty="0">
                <a:cs typeface="Times New Roman" charset="0"/>
              </a:rPr>
              <a:t>nd</a:t>
            </a:r>
            <a:r>
              <a:rPr lang="en-GB" altLang="ja-JP" sz="2800" dirty="0">
                <a:cs typeface="Times New Roman" charset="0"/>
              </a:rPr>
              <a:t> edition, Palgrave - Macmillan: Basingstoke. </a:t>
            </a:r>
            <a:endParaRPr lang="en-GB" sz="2800" dirty="0">
              <a:cs typeface="Times New Roman" charset="0"/>
            </a:endParaRPr>
          </a:p>
        </p:txBody>
      </p:sp>
    </p:spTree>
    <p:extLst>
      <p:ext uri="{BB962C8B-B14F-4D97-AF65-F5344CB8AC3E}">
        <p14:creationId xmlns:p14="http://schemas.microsoft.com/office/powerpoint/2010/main" val="32090548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06813"/>
            <a:ext cx="7772400" cy="1350160"/>
          </a:xfrm>
        </p:spPr>
        <p:txBody>
          <a:bodyPr/>
          <a:lstStyle/>
          <a:p>
            <a:r>
              <a:rPr lang="en-US" b="1" dirty="0" smtClean="0">
                <a:effectLst>
                  <a:outerShdw blurRad="38100" dist="38100" dir="2700000" algn="tl">
                    <a:srgbClr val="000000">
                      <a:alpha val="43137"/>
                    </a:srgbClr>
                  </a:outerShdw>
                </a:effectLst>
              </a:rPr>
              <a:t>Using Tools to Help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3775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latin typeface="Calibri" charset="0"/>
              </a:rPr>
              <a:t>Literature Review</a:t>
            </a:r>
          </a:p>
        </p:txBody>
      </p:sp>
      <p:sp>
        <p:nvSpPr>
          <p:cNvPr id="15361" name="Rectangle 3"/>
          <p:cNvSpPr>
            <a:spLocks noGrp="1" noChangeArrowheads="1"/>
          </p:cNvSpPr>
          <p:nvPr>
            <p:ph idx="1"/>
          </p:nvPr>
        </p:nvSpPr>
        <p:spPr>
          <a:xfrm>
            <a:off x="581169" y="1417638"/>
            <a:ext cx="8105631" cy="3344972"/>
          </a:xfrm>
        </p:spPr>
        <p:txBody>
          <a:bodyPr>
            <a:normAutofit fontScale="77500" lnSpcReduction="20000"/>
          </a:bodyPr>
          <a:lstStyle/>
          <a:p>
            <a:r>
              <a:rPr lang="en-GB" sz="4000" dirty="0">
                <a:latin typeface="Calibri" charset="0"/>
              </a:rPr>
              <a:t>The Critical Literature Review is one area which benefits from clear academic writing.</a:t>
            </a:r>
          </a:p>
          <a:p>
            <a:r>
              <a:rPr lang="en-GB" sz="4000" dirty="0">
                <a:latin typeface="Calibri" charset="0"/>
              </a:rPr>
              <a:t>A number of examples today will be focused on how to improve that document.</a:t>
            </a:r>
          </a:p>
          <a:p>
            <a:r>
              <a:rPr lang="en-GB" sz="4000" dirty="0">
                <a:latin typeface="Calibri" charset="0"/>
              </a:rPr>
              <a:t>The same methods should work on most pieces of documentation, such as the literature review section of the final report, or the report as a whole.</a:t>
            </a:r>
          </a:p>
        </p:txBody>
      </p:sp>
    </p:spTree>
    <p:extLst>
      <p:ext uri="{BB962C8B-B14F-4D97-AF65-F5344CB8AC3E}">
        <p14:creationId xmlns:p14="http://schemas.microsoft.com/office/powerpoint/2010/main" val="29555231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Library Services</a:t>
            </a:r>
            <a:endParaRPr lang="en-GB" dirty="0"/>
          </a:p>
        </p:txBody>
      </p:sp>
      <p:sp>
        <p:nvSpPr>
          <p:cNvPr id="3" name="Content Placeholder 2"/>
          <p:cNvSpPr>
            <a:spLocks noGrp="1"/>
          </p:cNvSpPr>
          <p:nvPr>
            <p:ph idx="1"/>
          </p:nvPr>
        </p:nvSpPr>
        <p:spPr/>
        <p:txBody>
          <a:bodyPr/>
          <a:lstStyle/>
          <a:p>
            <a:r>
              <a:rPr lang="en-GB" dirty="0" smtClean="0"/>
              <a:t>Your first port of call should always be the Hive, its website and Library Services</a:t>
            </a:r>
          </a:p>
          <a:p>
            <a:endParaRPr lang="en-GB" dirty="0"/>
          </a:p>
          <a:p>
            <a:endParaRPr lang="en-GB" dirty="0" smtClean="0">
              <a:hlinkClick r:id="rId2"/>
            </a:endParaRPr>
          </a:p>
          <a:p>
            <a:endParaRPr lang="en-GB" dirty="0">
              <a:hlinkClick r:id="rId2"/>
            </a:endParaRPr>
          </a:p>
          <a:p>
            <a:endParaRPr lang="en-GB" dirty="0" smtClean="0">
              <a:hlinkClick r:id="rId2"/>
            </a:endParaRPr>
          </a:p>
          <a:p>
            <a:endParaRPr lang="en-GB" dirty="0">
              <a:hlinkClick r:id="rId2"/>
            </a:endParaRPr>
          </a:p>
          <a:p>
            <a:r>
              <a:rPr lang="en-GB" dirty="0" smtClean="0">
                <a:hlinkClick r:id="rId2"/>
              </a:rPr>
              <a:t>http</a:t>
            </a:r>
            <a:r>
              <a:rPr lang="en-GB" dirty="0">
                <a:hlinkClick r:id="rId2"/>
              </a:rPr>
              <a:t>://library.worc.ac.uk</a:t>
            </a:r>
            <a:r>
              <a:rPr lang="en-GB" dirty="0" smtClean="0">
                <a:hlinkClick r:id="rId2"/>
              </a:rPr>
              <a:t>/</a:t>
            </a:r>
            <a:endParaRPr lang="en-GB" dirty="0" smtClean="0"/>
          </a:p>
          <a:p>
            <a:pPr marL="0" indent="0">
              <a:buNone/>
            </a:pPr>
            <a:endParaRPr lang="en-GB" dirty="0"/>
          </a:p>
        </p:txBody>
      </p:sp>
      <p:pic>
        <p:nvPicPr>
          <p:cNvPr id="4" name="Picture 3">
            <a:hlinkClick r:id="rId2"/>
          </p:cNvPr>
          <p:cNvPicPr>
            <a:picLocks noChangeAspect="1"/>
          </p:cNvPicPr>
          <p:nvPr/>
        </p:nvPicPr>
        <p:blipFill>
          <a:blip r:embed="rId3"/>
          <a:stretch>
            <a:fillRect/>
          </a:stretch>
        </p:blipFill>
        <p:spPr>
          <a:xfrm>
            <a:off x="1986285" y="2562004"/>
            <a:ext cx="5171429" cy="1800000"/>
          </a:xfrm>
          <a:prstGeom prst="rect">
            <a:avLst/>
          </a:prstGeom>
        </p:spPr>
      </p:pic>
    </p:spTree>
    <p:extLst>
      <p:ext uri="{BB962C8B-B14F-4D97-AF65-F5344CB8AC3E}">
        <p14:creationId xmlns:p14="http://schemas.microsoft.com/office/powerpoint/2010/main" val="9498342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Referencing Tools</a:t>
            </a:r>
            <a:endParaRPr lang="en-GB" dirty="0"/>
          </a:p>
        </p:txBody>
      </p:sp>
      <p:sp>
        <p:nvSpPr>
          <p:cNvPr id="3" name="Content Placeholder 2"/>
          <p:cNvSpPr>
            <a:spLocks noGrp="1"/>
          </p:cNvSpPr>
          <p:nvPr>
            <p:ph idx="1"/>
          </p:nvPr>
        </p:nvSpPr>
        <p:spPr/>
        <p:txBody>
          <a:bodyPr/>
          <a:lstStyle/>
          <a:p>
            <a:r>
              <a:rPr lang="en-GB" dirty="0" smtClean="0"/>
              <a:t>There are very many referencing tools out there that will help, such as;</a:t>
            </a:r>
          </a:p>
          <a:p>
            <a:pPr lvl="1"/>
            <a:r>
              <a:rPr lang="en-GB" dirty="0" smtClean="0">
                <a:hlinkClick r:id="rId2"/>
              </a:rPr>
              <a:t>Mendeley</a:t>
            </a:r>
            <a:endParaRPr lang="en-GB" dirty="0" smtClean="0"/>
          </a:p>
          <a:p>
            <a:pPr lvl="1"/>
            <a:r>
              <a:rPr lang="en-GB" dirty="0" smtClean="0">
                <a:hlinkClick r:id="rId3"/>
              </a:rPr>
              <a:t>Zotero</a:t>
            </a:r>
            <a:endParaRPr lang="en-GB" dirty="0" smtClean="0"/>
          </a:p>
          <a:p>
            <a:pPr lvl="1"/>
            <a:r>
              <a:rPr lang="en-GB" dirty="0" smtClean="0">
                <a:hlinkClick r:id="rId4"/>
              </a:rPr>
              <a:t>Cite This For Me</a:t>
            </a:r>
            <a:endParaRPr lang="en-GB" dirty="0" smtClean="0"/>
          </a:p>
          <a:p>
            <a:pPr lvl="1"/>
            <a:r>
              <a:rPr lang="en-GB" dirty="0" smtClean="0">
                <a:hlinkClick r:id="rId5"/>
              </a:rPr>
              <a:t>Neil’s Toolbox</a:t>
            </a:r>
            <a:endParaRPr lang="en-GB" dirty="0" smtClean="0"/>
          </a:p>
          <a:p>
            <a:pPr lvl="1"/>
            <a:endParaRPr lang="en-GB" dirty="0"/>
          </a:p>
          <a:p>
            <a:r>
              <a:rPr lang="en-GB" dirty="0" smtClean="0"/>
              <a:t>In addition Microsoft Word has build in referencing tools.</a:t>
            </a:r>
            <a:endParaRPr lang="en-GB" dirty="0"/>
          </a:p>
        </p:txBody>
      </p:sp>
    </p:spTree>
    <p:extLst>
      <p:ext uri="{BB962C8B-B14F-4D97-AF65-F5344CB8AC3E}">
        <p14:creationId xmlns:p14="http://schemas.microsoft.com/office/powerpoint/2010/main" val="19650872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624752">
            <a:off x="2246586" y="1414005"/>
            <a:ext cx="4245353" cy="4525963"/>
          </a:xfrm>
        </p:spPr>
      </p:pic>
    </p:spTree>
    <p:extLst>
      <p:ext uri="{BB962C8B-B14F-4D97-AF65-F5344CB8AC3E}">
        <p14:creationId xmlns:p14="http://schemas.microsoft.com/office/powerpoint/2010/main" val="41540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Writing Process </a:t>
            </a:r>
            <a:br>
              <a:rPr lang="en-US" dirty="0" smtClean="0"/>
            </a:br>
            <a:r>
              <a:rPr lang="en-US" dirty="0" smtClean="0"/>
              <a:t>(A Rough Overview)</a:t>
            </a:r>
            <a:endParaRPr lang="en-US" dirty="0"/>
          </a:p>
        </p:txBody>
      </p:sp>
      <p:grpSp>
        <p:nvGrpSpPr>
          <p:cNvPr id="22" name="Group 21"/>
          <p:cNvGrpSpPr/>
          <p:nvPr/>
        </p:nvGrpSpPr>
        <p:grpSpPr>
          <a:xfrm>
            <a:off x="290051" y="1590114"/>
            <a:ext cx="8563897" cy="4001729"/>
            <a:chOff x="245806" y="1936955"/>
            <a:chExt cx="8563897" cy="4001729"/>
          </a:xfrm>
        </p:grpSpPr>
        <p:grpSp>
          <p:nvGrpSpPr>
            <p:cNvPr id="11" name="Group 10"/>
            <p:cNvGrpSpPr/>
            <p:nvPr/>
          </p:nvGrpSpPr>
          <p:grpSpPr>
            <a:xfrm>
              <a:off x="245806" y="1936955"/>
              <a:ext cx="8563897" cy="4001729"/>
              <a:chOff x="260554" y="1591056"/>
              <a:chExt cx="6598409" cy="4824736"/>
            </a:xfrm>
          </p:grpSpPr>
          <p:sp>
            <p:nvSpPr>
              <p:cNvPr id="3" name="Double Wave 2"/>
              <p:cNvSpPr/>
              <p:nvPr/>
            </p:nvSpPr>
            <p:spPr>
              <a:xfrm>
                <a:off x="260554" y="1591056"/>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1. Understand</a:t>
                </a:r>
                <a:endParaRPr lang="en-US" sz="1400" dirty="0"/>
              </a:p>
            </p:txBody>
          </p:sp>
          <p:sp>
            <p:nvSpPr>
              <p:cNvPr id="4" name="Double Wave 3"/>
              <p:cNvSpPr/>
              <p:nvPr/>
            </p:nvSpPr>
            <p:spPr>
              <a:xfrm>
                <a:off x="993711" y="2194148"/>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2. Collect</a:t>
                </a:r>
                <a:endParaRPr lang="en-US" sz="1400" dirty="0"/>
              </a:p>
            </p:txBody>
          </p:sp>
          <p:sp>
            <p:nvSpPr>
              <p:cNvPr id="5" name="Double Wave 4"/>
              <p:cNvSpPr/>
              <p:nvPr/>
            </p:nvSpPr>
            <p:spPr>
              <a:xfrm>
                <a:off x="4659493" y="5209608"/>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7. Proof</a:t>
                </a:r>
                <a:endParaRPr lang="en-US" sz="1400" dirty="0"/>
              </a:p>
            </p:txBody>
          </p:sp>
          <p:sp>
            <p:nvSpPr>
              <p:cNvPr id="6" name="Double Wave 5"/>
              <p:cNvSpPr/>
              <p:nvPr/>
            </p:nvSpPr>
            <p:spPr>
              <a:xfrm>
                <a:off x="2460024" y="3400332"/>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4. Plan</a:t>
                </a:r>
                <a:endParaRPr lang="en-US" sz="1400" dirty="0"/>
              </a:p>
            </p:txBody>
          </p:sp>
          <p:sp>
            <p:nvSpPr>
              <p:cNvPr id="7" name="Double Wave 6"/>
              <p:cNvSpPr/>
              <p:nvPr/>
            </p:nvSpPr>
            <p:spPr>
              <a:xfrm>
                <a:off x="5392650" y="5812700"/>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8. Submit</a:t>
                </a:r>
                <a:endParaRPr lang="en-US" sz="1400" dirty="0"/>
              </a:p>
            </p:txBody>
          </p:sp>
          <p:sp>
            <p:nvSpPr>
              <p:cNvPr id="8" name="Double Wave 7"/>
              <p:cNvSpPr/>
              <p:nvPr/>
            </p:nvSpPr>
            <p:spPr>
              <a:xfrm>
                <a:off x="1726867" y="2797240"/>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3. Filter</a:t>
                </a:r>
                <a:endParaRPr lang="en-US" sz="1400" dirty="0"/>
              </a:p>
            </p:txBody>
          </p:sp>
          <p:sp>
            <p:nvSpPr>
              <p:cNvPr id="9" name="Double Wave 8"/>
              <p:cNvSpPr/>
              <p:nvPr/>
            </p:nvSpPr>
            <p:spPr>
              <a:xfrm>
                <a:off x="3193180" y="4003424"/>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5. Draft</a:t>
                </a:r>
                <a:endParaRPr lang="en-US" sz="1400" dirty="0"/>
              </a:p>
            </p:txBody>
          </p:sp>
          <p:sp>
            <p:nvSpPr>
              <p:cNvPr id="10" name="Double Wave 9"/>
              <p:cNvSpPr/>
              <p:nvPr/>
            </p:nvSpPr>
            <p:spPr>
              <a:xfrm>
                <a:off x="3926337" y="4606516"/>
                <a:ext cx="1466313" cy="603092"/>
              </a:xfrm>
              <a:prstGeom prst="doubleWav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6. Review</a:t>
                </a:r>
                <a:endParaRPr lang="en-US" sz="1400" dirty="0"/>
              </a:p>
            </p:txBody>
          </p:sp>
        </p:grpSp>
        <p:sp>
          <p:nvSpPr>
            <p:cNvPr id="13" name="Bent-Up Arrow 12"/>
            <p:cNvSpPr/>
            <p:nvPr/>
          </p:nvSpPr>
          <p:spPr>
            <a:xfrm rot="5400000">
              <a:off x="577028" y="2363431"/>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4" name="Bent-Up Arrow 13"/>
            <p:cNvSpPr/>
            <p:nvPr/>
          </p:nvSpPr>
          <p:spPr>
            <a:xfrm rot="16200000">
              <a:off x="6255158" y="3943349"/>
              <a:ext cx="420946" cy="568428"/>
            </a:xfrm>
            <a:prstGeom prst="bentUpArrow">
              <a:avLst>
                <a:gd name="adj1" fmla="val 25000"/>
                <a:gd name="adj2" fmla="val 25000"/>
                <a:gd name="adj3" fmla="val 25000"/>
              </a:avLst>
            </a:prstGeom>
            <a:solidFill>
              <a:srgbClr val="FF0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Bent-Up Arrow 14"/>
            <p:cNvSpPr/>
            <p:nvPr/>
          </p:nvSpPr>
          <p:spPr>
            <a:xfrm rot="5400000">
              <a:off x="1450256" y="2878704"/>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6" name="Bent-Up Arrow 15"/>
            <p:cNvSpPr/>
            <p:nvPr/>
          </p:nvSpPr>
          <p:spPr>
            <a:xfrm rot="5400000">
              <a:off x="2422761" y="3363862"/>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Bent-Up Arrow 16"/>
            <p:cNvSpPr/>
            <p:nvPr/>
          </p:nvSpPr>
          <p:spPr>
            <a:xfrm rot="5400000">
              <a:off x="3379223" y="3864078"/>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Bent-Up Arrow 17"/>
            <p:cNvSpPr/>
            <p:nvPr/>
          </p:nvSpPr>
          <p:spPr>
            <a:xfrm rot="5400000">
              <a:off x="4313287" y="4364295"/>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Bent-Up Arrow 18"/>
            <p:cNvSpPr/>
            <p:nvPr/>
          </p:nvSpPr>
          <p:spPr>
            <a:xfrm rot="5400000">
              <a:off x="5286681" y="4864511"/>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Bent-Up Arrow 19"/>
            <p:cNvSpPr/>
            <p:nvPr/>
          </p:nvSpPr>
          <p:spPr>
            <a:xfrm rot="5400000">
              <a:off x="6255158" y="5364727"/>
              <a:ext cx="420946" cy="568428"/>
            </a:xfrm>
            <a:prstGeom prst="bentUpArrow">
              <a:avLst>
                <a:gd name="adj1" fmla="val 25000"/>
                <a:gd name="adj2" fmla="val 25000"/>
                <a:gd name="adj3" fmla="val 25000"/>
              </a:avLst>
            </a:prstGeom>
            <a:solidFill>
              <a:srgbClr val="00B0F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txBox="1">
            <a:spLocks noChangeArrowheads="1"/>
          </p:cNvSpPr>
          <p:nvPr/>
        </p:nvSpPr>
        <p:spPr bwMode="auto">
          <a:xfrm>
            <a:off x="457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lnSpc>
                <a:spcPct val="80000"/>
              </a:lnSpc>
              <a:spcBef>
                <a:spcPct val="20000"/>
              </a:spcBef>
              <a:buFont typeface="Times New Roman" charset="0"/>
              <a:buNone/>
            </a:pPr>
            <a:r>
              <a:rPr lang="en-GB" sz="2000" dirty="0">
                <a:solidFill>
                  <a:schemeClr val="tx1"/>
                </a:solidFill>
                <a:latin typeface="Calibri" charset="0"/>
              </a:rPr>
              <a:t>	</a:t>
            </a:r>
            <a:r>
              <a:rPr lang="en-GB" sz="2000" b="1" u="sng" dirty="0">
                <a:solidFill>
                  <a:schemeClr val="tx1"/>
                </a:solidFill>
                <a:latin typeface="Calibri" charset="0"/>
              </a:rPr>
              <a:t>Activities</a:t>
            </a:r>
            <a:endParaRPr lang="en-GB" sz="2000" dirty="0">
              <a:solidFill>
                <a:schemeClr val="tx1"/>
              </a:solidFill>
              <a:latin typeface="Calibri" charset="0"/>
            </a:endParaRPr>
          </a:p>
          <a:p>
            <a:pPr eaLnBrk="1" hangingPunct="1">
              <a:lnSpc>
                <a:spcPct val="80000"/>
              </a:lnSpc>
              <a:spcBef>
                <a:spcPct val="20000"/>
              </a:spcBef>
              <a:buFont typeface="Times New Roman" charset="0"/>
              <a:buChar char="•"/>
            </a:pPr>
            <a:r>
              <a:rPr lang="en-GB" sz="2000" dirty="0">
                <a:solidFill>
                  <a:schemeClr val="tx1"/>
                </a:solidFill>
                <a:latin typeface="Calibri" charset="0"/>
              </a:rPr>
              <a:t>Understand the purpose of the writing</a:t>
            </a:r>
          </a:p>
          <a:p>
            <a:pPr eaLnBrk="1" hangingPunct="1">
              <a:lnSpc>
                <a:spcPct val="80000"/>
              </a:lnSpc>
              <a:spcBef>
                <a:spcPct val="20000"/>
              </a:spcBef>
              <a:buFont typeface="Times New Roman" charset="0"/>
              <a:buChar char="•"/>
            </a:pPr>
            <a:endParaRPr lang="en-GB" sz="2000" dirty="0">
              <a:solidFill>
                <a:schemeClr val="tx1"/>
              </a:solidFill>
              <a:latin typeface="Calibri" charset="0"/>
            </a:endParaRPr>
          </a:p>
          <a:p>
            <a:pPr eaLnBrk="1" hangingPunct="1">
              <a:lnSpc>
                <a:spcPct val="80000"/>
              </a:lnSpc>
              <a:spcBef>
                <a:spcPct val="20000"/>
              </a:spcBef>
              <a:buFont typeface="Times New Roman" charset="0"/>
              <a:buChar char="•"/>
            </a:pPr>
            <a:r>
              <a:rPr lang="en-GB" sz="2000" dirty="0">
                <a:solidFill>
                  <a:schemeClr val="tx1"/>
                </a:solidFill>
                <a:latin typeface="Calibri" charset="0"/>
              </a:rPr>
              <a:t>Identify the audience for the writing?</a:t>
            </a:r>
          </a:p>
          <a:p>
            <a:pPr eaLnBrk="1" hangingPunct="1">
              <a:lnSpc>
                <a:spcPct val="80000"/>
              </a:lnSpc>
              <a:spcBef>
                <a:spcPct val="20000"/>
              </a:spcBef>
              <a:buFont typeface="Times New Roman" charset="0"/>
              <a:buChar char="•"/>
            </a:pPr>
            <a:endParaRPr lang="en-GB" sz="2000" dirty="0">
              <a:solidFill>
                <a:schemeClr val="tx1"/>
              </a:solidFill>
              <a:latin typeface="Calibri" charset="0"/>
            </a:endParaRPr>
          </a:p>
          <a:p>
            <a:pPr eaLnBrk="1" hangingPunct="1">
              <a:lnSpc>
                <a:spcPct val="80000"/>
              </a:lnSpc>
              <a:spcBef>
                <a:spcPct val="20000"/>
              </a:spcBef>
              <a:buFont typeface="Times New Roman" charset="0"/>
              <a:buChar char="•"/>
            </a:pPr>
            <a:r>
              <a:rPr lang="en-GB" sz="2000" dirty="0">
                <a:solidFill>
                  <a:schemeClr val="tx1"/>
                </a:solidFill>
                <a:latin typeface="Calibri" charset="0"/>
              </a:rPr>
              <a:t>What is special about the writing for this area?</a:t>
            </a:r>
          </a:p>
          <a:p>
            <a:pPr eaLnBrk="1" hangingPunct="1">
              <a:lnSpc>
                <a:spcPct val="80000"/>
              </a:lnSpc>
              <a:spcBef>
                <a:spcPct val="20000"/>
              </a:spcBef>
              <a:buFont typeface="Times New Roman" charset="0"/>
              <a:buChar char="•"/>
            </a:pPr>
            <a:endParaRPr lang="en-GB" sz="2000" dirty="0">
              <a:solidFill>
                <a:schemeClr val="tx1"/>
              </a:solidFill>
              <a:latin typeface="Calibri" charset="0"/>
            </a:endParaRPr>
          </a:p>
          <a:p>
            <a:pPr eaLnBrk="1" hangingPunct="1">
              <a:lnSpc>
                <a:spcPct val="80000"/>
              </a:lnSpc>
              <a:spcBef>
                <a:spcPct val="20000"/>
              </a:spcBef>
              <a:buFont typeface="Times New Roman" charset="0"/>
              <a:buChar char="•"/>
            </a:pPr>
            <a:r>
              <a:rPr lang="en-GB" sz="2000" dirty="0">
                <a:solidFill>
                  <a:schemeClr val="tx1"/>
                </a:solidFill>
                <a:latin typeface="Calibri" charset="0"/>
              </a:rPr>
              <a:t>What preparation is needed before writing?</a:t>
            </a:r>
          </a:p>
        </p:txBody>
      </p:sp>
      <p:sp>
        <p:nvSpPr>
          <p:cNvPr id="5" name="Rectangle 4"/>
          <p:cNvSpPr txBox="1">
            <a:spLocks noChangeArrowheads="1"/>
          </p:cNvSpPr>
          <p:nvPr/>
        </p:nvSpPr>
        <p:spPr bwMode="auto">
          <a:xfrm>
            <a:off x="4648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lnSpc>
                <a:spcPct val="80000"/>
              </a:lnSpc>
              <a:spcBef>
                <a:spcPct val="20000"/>
              </a:spcBef>
              <a:buFont typeface="Times New Roman" charset="0"/>
              <a:buNone/>
            </a:pPr>
            <a:r>
              <a:rPr lang="en-GB" sz="2000" b="1" dirty="0">
                <a:solidFill>
                  <a:schemeClr val="accent2"/>
                </a:solidFill>
                <a:latin typeface="Calibri" charset="0"/>
              </a:rPr>
              <a:t>	</a:t>
            </a:r>
            <a:r>
              <a:rPr lang="en-GB" sz="2000" b="1" u="sng" dirty="0">
                <a:solidFill>
                  <a:srgbClr val="0070C0"/>
                </a:solidFill>
                <a:latin typeface="Calibri" charset="0"/>
              </a:rPr>
              <a:t>Applied To Your Work</a:t>
            </a:r>
          </a:p>
          <a:p>
            <a:pPr eaLnBrk="1" hangingPunct="1">
              <a:lnSpc>
                <a:spcPct val="80000"/>
              </a:lnSpc>
              <a:spcBef>
                <a:spcPct val="20000"/>
              </a:spcBef>
              <a:buFont typeface="Times New Roman" charset="0"/>
              <a:buChar char="•"/>
            </a:pPr>
            <a:r>
              <a:rPr lang="en-GB" sz="2000" dirty="0">
                <a:solidFill>
                  <a:srgbClr val="0070C0"/>
                </a:solidFill>
                <a:latin typeface="Calibri" charset="0"/>
              </a:rPr>
              <a:t>To systematically review and critique an area of literature.</a:t>
            </a: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r>
              <a:rPr lang="en-GB" sz="2000" dirty="0">
                <a:solidFill>
                  <a:srgbClr val="0070C0"/>
                </a:solidFill>
                <a:latin typeface="Calibri" charset="0"/>
              </a:rPr>
              <a:t>Academic readership.</a:t>
            </a: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r>
              <a:rPr lang="en-GB" sz="2000" dirty="0">
                <a:solidFill>
                  <a:srgbClr val="0070C0"/>
                </a:solidFill>
                <a:latin typeface="Calibri" charset="0"/>
              </a:rPr>
              <a:t>Based on published, verifiable information.</a:t>
            </a:r>
          </a:p>
          <a:p>
            <a:pPr eaLnBrk="1" hangingPunct="1">
              <a:lnSpc>
                <a:spcPct val="80000"/>
              </a:lnSpc>
              <a:spcBef>
                <a:spcPct val="20000"/>
              </a:spcBef>
              <a:buFont typeface="Times New Roman" charset="0"/>
              <a:buChar char="•"/>
            </a:pPr>
            <a:endParaRPr lang="en-GB" sz="2000" dirty="0">
              <a:solidFill>
                <a:srgbClr val="0070C0"/>
              </a:solidFill>
              <a:latin typeface="Calibri" charset="0"/>
            </a:endParaRPr>
          </a:p>
          <a:p>
            <a:pPr eaLnBrk="1" hangingPunct="1">
              <a:lnSpc>
                <a:spcPct val="80000"/>
              </a:lnSpc>
              <a:spcBef>
                <a:spcPct val="20000"/>
              </a:spcBef>
              <a:buFont typeface="Times New Roman" charset="0"/>
              <a:buChar char="•"/>
            </a:pPr>
            <a:r>
              <a:rPr lang="en-GB" sz="2000" dirty="0">
                <a:solidFill>
                  <a:srgbClr val="0070C0"/>
                </a:solidFill>
                <a:latin typeface="Calibri" charset="0"/>
              </a:rPr>
              <a:t>Reading a large amount of documentation. Selecting appropriate examples.</a:t>
            </a:r>
          </a:p>
        </p:txBody>
      </p:sp>
      <p:sp>
        <p:nvSpPr>
          <p:cNvPr id="2" name="Title 1"/>
          <p:cNvSpPr>
            <a:spLocks noGrp="1"/>
          </p:cNvSpPr>
          <p:nvPr>
            <p:ph type="title"/>
          </p:nvPr>
        </p:nvSpPr>
        <p:spPr/>
        <p:txBody>
          <a:bodyPr>
            <a:normAutofit/>
          </a:bodyPr>
          <a:lstStyle/>
          <a:p>
            <a:r>
              <a:rPr lang="en-US" dirty="0"/>
              <a:t>1. </a:t>
            </a:r>
            <a:r>
              <a:rPr lang="en-US" dirty="0" smtClean="0"/>
              <a:t>Understand</a:t>
            </a:r>
            <a:endParaRPr lang="en-US" dirty="0"/>
          </a:p>
        </p:txBody>
      </p:sp>
    </p:spTree>
    <p:extLst>
      <p:ext uri="{BB962C8B-B14F-4D97-AF65-F5344CB8AC3E}">
        <p14:creationId xmlns:p14="http://schemas.microsoft.com/office/powerpoint/2010/main" val="2333952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txBox="1">
            <a:spLocks noChangeArrowheads="1"/>
          </p:cNvSpPr>
          <p:nvPr/>
        </p:nvSpPr>
        <p:spPr bwMode="auto">
          <a:xfrm>
            <a:off x="457200" y="1417638"/>
            <a:ext cx="4038600" cy="36680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dirty="0">
                <a:solidFill>
                  <a:schemeClr val="tx1"/>
                </a:solidFill>
                <a:latin typeface="Calibri" charset="0"/>
              </a:rPr>
              <a:t>	</a:t>
            </a:r>
            <a:r>
              <a:rPr lang="en-GB" sz="2000" b="1" u="sng" dirty="0">
                <a:solidFill>
                  <a:schemeClr val="tx1"/>
                </a:solidFill>
                <a:latin typeface="Calibri" charset="0"/>
              </a:rPr>
              <a:t>Activities</a:t>
            </a: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Find and read appropriate information.</a:t>
            </a: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Use appropriate sources for the information.</a:t>
            </a:r>
          </a:p>
        </p:txBody>
      </p:sp>
      <p:sp>
        <p:nvSpPr>
          <p:cNvPr id="5" name="Rectangle 4"/>
          <p:cNvSpPr txBox="1">
            <a:spLocks noChangeArrowheads="1"/>
          </p:cNvSpPr>
          <p:nvPr/>
        </p:nvSpPr>
        <p:spPr bwMode="auto">
          <a:xfrm>
            <a:off x="4648200" y="1417638"/>
            <a:ext cx="4038600" cy="36680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b="1" dirty="0">
                <a:solidFill>
                  <a:srgbClr val="0070C0"/>
                </a:solidFill>
                <a:latin typeface="Calibri" charset="0"/>
              </a:rPr>
              <a:t>	</a:t>
            </a:r>
            <a:r>
              <a:rPr lang="en-GB" sz="2000" b="1" u="sng" dirty="0">
                <a:solidFill>
                  <a:srgbClr val="0070C0"/>
                </a:solidFill>
                <a:latin typeface="Calibri" charset="0"/>
              </a:rPr>
              <a:t>Applied To Your Work</a:t>
            </a:r>
          </a:p>
          <a:p>
            <a:pPr eaLnBrk="1" hangingPunct="1">
              <a:spcBef>
                <a:spcPct val="20000"/>
              </a:spcBef>
              <a:buFont typeface="Times New Roman" charset="0"/>
              <a:buChar char="•"/>
            </a:pPr>
            <a:r>
              <a:rPr lang="en-GB" sz="2000" dirty="0">
                <a:solidFill>
                  <a:srgbClr val="0070C0"/>
                </a:solidFill>
                <a:latin typeface="Calibri" charset="0"/>
              </a:rPr>
              <a:t>Search electronic databases.</a:t>
            </a:r>
          </a:p>
          <a:p>
            <a:pPr eaLnBrk="1" hangingPunct="1">
              <a:spcBef>
                <a:spcPct val="20000"/>
              </a:spcBef>
              <a:buFont typeface="Times New Roman" charset="0"/>
              <a:buChar char="•"/>
            </a:pPr>
            <a:r>
              <a:rPr lang="en-GB" sz="2000" dirty="0">
                <a:solidFill>
                  <a:srgbClr val="0070C0"/>
                </a:solidFill>
                <a:latin typeface="Calibri" charset="0"/>
              </a:rPr>
              <a:t>Read and summarise the articles.</a:t>
            </a:r>
          </a:p>
          <a:p>
            <a:pPr eaLnBrk="1" hangingPunct="1">
              <a:spcBef>
                <a:spcPct val="20000"/>
              </a:spcBef>
              <a:buFont typeface="Times New Roman" charset="0"/>
              <a:buChar char="•"/>
            </a:pPr>
            <a:r>
              <a:rPr lang="en-GB" sz="2000" dirty="0">
                <a:solidFill>
                  <a:srgbClr val="0070C0"/>
                </a:solidFill>
                <a:latin typeface="Calibri" charset="0"/>
              </a:rPr>
              <a:t>Decide on a detailed topic.</a:t>
            </a:r>
          </a:p>
          <a:p>
            <a:pPr eaLnBrk="1" hangingPunct="1">
              <a:spcBef>
                <a:spcPct val="20000"/>
              </a:spcBef>
              <a:buFont typeface="Times New Roman" charset="0"/>
              <a:buChar char="•"/>
            </a:pPr>
            <a:endParaRPr lang="en-GB" sz="2000" dirty="0" smtClean="0">
              <a:solidFill>
                <a:srgbClr val="0070C0"/>
              </a:solidFill>
              <a:latin typeface="Calibri" charset="0"/>
            </a:endParaRPr>
          </a:p>
          <a:p>
            <a:pPr eaLnBrk="1" hangingPunct="1">
              <a:spcBef>
                <a:spcPct val="20000"/>
              </a:spcBef>
              <a:buFont typeface="Times New Roman" charset="0"/>
              <a:buChar char="•"/>
            </a:pPr>
            <a:endParaRPr lang="en-GB" sz="2000" dirty="0">
              <a:solidFill>
                <a:srgbClr val="0070C0"/>
              </a:solidFill>
              <a:latin typeface="Calibri" charset="0"/>
            </a:endParaRPr>
          </a:p>
          <a:p>
            <a:pPr eaLnBrk="1" hangingPunct="1">
              <a:spcBef>
                <a:spcPct val="20000"/>
              </a:spcBef>
              <a:buFont typeface="Times New Roman" charset="0"/>
              <a:buChar char="•"/>
            </a:pPr>
            <a:r>
              <a:rPr lang="en-GB" sz="2000" dirty="0">
                <a:solidFill>
                  <a:srgbClr val="0070C0"/>
                </a:solidFill>
                <a:latin typeface="Calibri" charset="0"/>
              </a:rPr>
              <a:t>Work out which sources are appropriate.</a:t>
            </a:r>
          </a:p>
        </p:txBody>
      </p:sp>
      <p:sp>
        <p:nvSpPr>
          <p:cNvPr id="2" name="Title 1"/>
          <p:cNvSpPr>
            <a:spLocks noGrp="1"/>
          </p:cNvSpPr>
          <p:nvPr>
            <p:ph type="title"/>
          </p:nvPr>
        </p:nvSpPr>
        <p:spPr/>
        <p:txBody>
          <a:bodyPr>
            <a:normAutofit/>
          </a:bodyPr>
          <a:lstStyle/>
          <a:p>
            <a:r>
              <a:rPr lang="en-US" dirty="0"/>
              <a:t>2. </a:t>
            </a:r>
            <a:r>
              <a:rPr lang="en-US" dirty="0" smtClean="0"/>
              <a:t>Collect</a:t>
            </a:r>
            <a:endParaRPr lang="en-US" dirty="0"/>
          </a:p>
        </p:txBody>
      </p:sp>
    </p:spTree>
    <p:extLst>
      <p:ext uri="{BB962C8B-B14F-4D97-AF65-F5344CB8AC3E}">
        <p14:creationId xmlns:p14="http://schemas.microsoft.com/office/powerpoint/2010/main" val="3974942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ChangeArrowheads="1"/>
          </p:cNvSpPr>
          <p:nvPr/>
        </p:nvSpPr>
        <p:spPr bwMode="auto">
          <a:xfrm>
            <a:off x="457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dirty="0">
                <a:solidFill>
                  <a:schemeClr val="tx1"/>
                </a:solidFill>
                <a:latin typeface="Calibri" charset="0"/>
              </a:rPr>
              <a:t>	</a:t>
            </a:r>
            <a:r>
              <a:rPr lang="en-GB" sz="2000" b="1" u="sng" dirty="0">
                <a:solidFill>
                  <a:schemeClr val="tx1"/>
                </a:solidFill>
                <a:latin typeface="Calibri" charset="0"/>
              </a:rPr>
              <a:t>Activities</a:t>
            </a: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Work out what information to keep.</a:t>
            </a: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endParaRPr lang="en-GB" sz="2000" dirty="0">
              <a:solidFill>
                <a:schemeClr val="tx1"/>
              </a:solidFill>
              <a:latin typeface="Calibri" charset="0"/>
            </a:endParaRPr>
          </a:p>
          <a:p>
            <a:pPr eaLnBrk="1" hangingPunct="1">
              <a:spcBef>
                <a:spcPct val="20000"/>
              </a:spcBef>
              <a:buFont typeface="Times New Roman" charset="0"/>
              <a:buChar char="•"/>
            </a:pPr>
            <a:r>
              <a:rPr lang="en-GB" sz="2000" dirty="0">
                <a:solidFill>
                  <a:schemeClr val="tx1"/>
                </a:solidFill>
                <a:latin typeface="Calibri" charset="0"/>
              </a:rPr>
              <a:t>Work out a structure for the overall report.</a:t>
            </a:r>
          </a:p>
        </p:txBody>
      </p:sp>
      <p:sp>
        <p:nvSpPr>
          <p:cNvPr id="5" name="Rectangle 4"/>
          <p:cNvSpPr txBox="1">
            <a:spLocks noChangeArrowheads="1"/>
          </p:cNvSpPr>
          <p:nvPr/>
        </p:nvSpPr>
        <p:spPr bwMode="auto">
          <a:xfrm>
            <a:off x="4648200" y="1417638"/>
            <a:ext cx="40386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bg1"/>
                </a:solidFill>
                <a:latin typeface="Arial" charset="0"/>
                <a:ea typeface="ＭＳ Ｐゴシック" charset="0"/>
                <a:cs typeface="ＭＳ Ｐゴシック" charset="0"/>
              </a:defRPr>
            </a:lvl1pPr>
            <a:lvl2pPr marL="742950" indent="-285750">
              <a:defRPr sz="2400">
                <a:solidFill>
                  <a:schemeClr val="bg1"/>
                </a:solidFill>
                <a:latin typeface="Arial" charset="0"/>
                <a:ea typeface="ＭＳ Ｐゴシック" charset="0"/>
              </a:defRPr>
            </a:lvl2pPr>
            <a:lvl3pPr marL="1143000" indent="-228600">
              <a:defRPr sz="2400">
                <a:solidFill>
                  <a:schemeClr val="bg1"/>
                </a:solidFill>
                <a:latin typeface="Arial" charset="0"/>
                <a:ea typeface="ＭＳ Ｐゴシック" charset="0"/>
              </a:defRPr>
            </a:lvl3pPr>
            <a:lvl4pPr marL="1600200" indent="-228600">
              <a:defRPr sz="2400">
                <a:solidFill>
                  <a:schemeClr val="bg1"/>
                </a:solidFill>
                <a:latin typeface="Arial" charset="0"/>
                <a:ea typeface="ＭＳ Ｐゴシック" charset="0"/>
              </a:defRPr>
            </a:lvl4pPr>
            <a:lvl5pPr marL="2057400" indent="-228600">
              <a:defRPr sz="2400">
                <a:solidFill>
                  <a:schemeClr val="bg1"/>
                </a:solidFill>
                <a:latin typeface="Arial"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Arial" charset="0"/>
              <a:defRPr sz="2400">
                <a:solidFill>
                  <a:schemeClr val="bg1"/>
                </a:solidFill>
                <a:latin typeface="Arial" charset="0"/>
                <a:ea typeface="ＭＳ Ｐゴシック" charset="0"/>
              </a:defRPr>
            </a:lvl9pPr>
          </a:lstStyle>
          <a:p>
            <a:pPr eaLnBrk="1" hangingPunct="1">
              <a:spcBef>
                <a:spcPct val="20000"/>
              </a:spcBef>
              <a:buFont typeface="Times New Roman" charset="0"/>
              <a:buNone/>
            </a:pPr>
            <a:r>
              <a:rPr lang="en-GB" sz="2000" b="1" dirty="0">
                <a:solidFill>
                  <a:schemeClr val="accent2"/>
                </a:solidFill>
                <a:latin typeface="Calibri" charset="0"/>
              </a:rPr>
              <a:t>	</a:t>
            </a:r>
            <a:r>
              <a:rPr lang="en-GB" sz="2000" b="1" u="sng" dirty="0">
                <a:solidFill>
                  <a:srgbClr val="0070C0"/>
                </a:solidFill>
                <a:latin typeface="Calibri" charset="0"/>
              </a:rPr>
              <a:t>Applied To Your Work</a:t>
            </a:r>
          </a:p>
          <a:p>
            <a:pPr eaLnBrk="1" hangingPunct="1">
              <a:spcBef>
                <a:spcPct val="20000"/>
              </a:spcBef>
              <a:buFont typeface="Times New Roman" charset="0"/>
              <a:buChar char="•"/>
            </a:pPr>
            <a:r>
              <a:rPr lang="en-GB" sz="2000" dirty="0">
                <a:solidFill>
                  <a:srgbClr val="0070C0"/>
                </a:solidFill>
                <a:latin typeface="Calibri" charset="0"/>
              </a:rPr>
              <a:t>Decide on the most appropriate </a:t>
            </a:r>
            <a:r>
              <a:rPr lang="en-GB" sz="2000" dirty="0" smtClean="0">
                <a:solidFill>
                  <a:srgbClr val="0070C0"/>
                </a:solidFill>
                <a:latin typeface="Calibri" charset="0"/>
              </a:rPr>
              <a:t>sources</a:t>
            </a:r>
            <a:r>
              <a:rPr lang="en-GB" sz="2000" dirty="0">
                <a:solidFill>
                  <a:srgbClr val="0070C0"/>
                </a:solidFill>
                <a:latin typeface="Calibri" charset="0"/>
              </a:rPr>
              <a:t>.</a:t>
            </a:r>
          </a:p>
          <a:p>
            <a:pPr eaLnBrk="1" hangingPunct="1">
              <a:spcBef>
                <a:spcPct val="20000"/>
              </a:spcBef>
              <a:buFont typeface="Times New Roman" charset="0"/>
              <a:buChar char="•"/>
            </a:pPr>
            <a:r>
              <a:rPr lang="en-GB" sz="2000" dirty="0">
                <a:solidFill>
                  <a:srgbClr val="0070C0"/>
                </a:solidFill>
                <a:latin typeface="Calibri" charset="0"/>
              </a:rPr>
              <a:t>Identify the sections of each of these that are appropriate.</a:t>
            </a:r>
          </a:p>
          <a:p>
            <a:pPr eaLnBrk="1" hangingPunct="1">
              <a:spcBef>
                <a:spcPct val="20000"/>
              </a:spcBef>
              <a:buFont typeface="Times New Roman" charset="0"/>
              <a:buChar char="•"/>
            </a:pPr>
            <a:endParaRPr lang="en-GB" sz="2000" dirty="0">
              <a:solidFill>
                <a:srgbClr val="0070C0"/>
              </a:solidFill>
              <a:latin typeface="Calibri" charset="0"/>
            </a:endParaRPr>
          </a:p>
          <a:p>
            <a:pPr eaLnBrk="1" hangingPunct="1">
              <a:spcBef>
                <a:spcPct val="20000"/>
              </a:spcBef>
              <a:buFont typeface="Times New Roman" charset="0"/>
              <a:buChar char="•"/>
            </a:pPr>
            <a:r>
              <a:rPr lang="en-GB" sz="2000" dirty="0">
                <a:solidFill>
                  <a:srgbClr val="0070C0"/>
                </a:solidFill>
                <a:latin typeface="Calibri" charset="0"/>
              </a:rPr>
              <a:t>Identify themes from the chosen sources that best allow you to present critical and contrasting views.</a:t>
            </a:r>
          </a:p>
          <a:p>
            <a:pPr eaLnBrk="1" hangingPunct="1">
              <a:spcBef>
                <a:spcPct val="20000"/>
              </a:spcBef>
              <a:buFont typeface="Times New Roman" charset="0"/>
              <a:buChar char="•"/>
            </a:pPr>
            <a:r>
              <a:rPr lang="en-GB" sz="2000" dirty="0">
                <a:solidFill>
                  <a:srgbClr val="0070C0"/>
                </a:solidFill>
                <a:latin typeface="Calibri" charset="0"/>
              </a:rPr>
              <a:t>Decide how to order the themes.</a:t>
            </a:r>
          </a:p>
        </p:txBody>
      </p:sp>
      <p:sp>
        <p:nvSpPr>
          <p:cNvPr id="2" name="Title 1"/>
          <p:cNvSpPr>
            <a:spLocks noGrp="1"/>
          </p:cNvSpPr>
          <p:nvPr>
            <p:ph type="title"/>
          </p:nvPr>
        </p:nvSpPr>
        <p:spPr/>
        <p:txBody>
          <a:bodyPr>
            <a:normAutofit/>
          </a:bodyPr>
          <a:lstStyle/>
          <a:p>
            <a:r>
              <a:rPr lang="en-US" dirty="0"/>
              <a:t>3. </a:t>
            </a:r>
            <a:r>
              <a:rPr lang="en-US" dirty="0" smtClean="0"/>
              <a:t>Filter</a:t>
            </a:r>
            <a:endParaRPr lang="en-US" dirty="0"/>
          </a:p>
        </p:txBody>
      </p:sp>
    </p:spTree>
    <p:extLst>
      <p:ext uri="{BB962C8B-B14F-4D97-AF65-F5344CB8AC3E}">
        <p14:creationId xmlns:p14="http://schemas.microsoft.com/office/powerpoint/2010/main" val="2305442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UW-Theme-2017-St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W-Theme-2017-Std" id="{ED916A1A-9B1C-4F2B-9C75-CF7CA4AFE1E4}" vid="{A4FE5E74-8B72-4968-82B2-67AAE9F3CE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UW-Theme-2017-Std</Template>
  <TotalTime>221</TotalTime>
  <Words>2465</Words>
  <Application>Microsoft Office PowerPoint</Application>
  <PresentationFormat>On-screen Show (4:3)</PresentationFormat>
  <Paragraphs>441</Paragraphs>
  <Slides>52</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52</vt:i4>
      </vt:variant>
    </vt:vector>
  </HeadingPairs>
  <TitlesOfParts>
    <vt:vector size="65" baseType="lpstr">
      <vt:lpstr>ＭＳ Ｐゴシック</vt:lpstr>
      <vt:lpstr>Arial</vt:lpstr>
      <vt:lpstr>Calibri</vt:lpstr>
      <vt:lpstr>Candara</vt:lpstr>
      <vt:lpstr>Franklin Gothic Book</vt:lpstr>
      <vt:lpstr>Franklin Gothic Medium</vt:lpstr>
      <vt:lpstr>HGP明朝E</vt:lpstr>
      <vt:lpstr>Symbol</vt:lpstr>
      <vt:lpstr>Times New Roman</vt:lpstr>
      <vt:lpstr>Wingdings</vt:lpstr>
      <vt:lpstr>Wingdings 2</vt:lpstr>
      <vt:lpstr>ヒラギノ角ゴ ProN W6</vt:lpstr>
      <vt:lpstr>UW-Theme-2017-Std</vt:lpstr>
      <vt:lpstr>Academic Skills for IT Students</vt:lpstr>
      <vt:lpstr>Topics to Cover</vt:lpstr>
      <vt:lpstr>Academic Writing</vt:lpstr>
      <vt:lpstr>Why Write</vt:lpstr>
      <vt:lpstr>Literature Review</vt:lpstr>
      <vt:lpstr>The Writing Process  (A Rough Overview)</vt:lpstr>
      <vt:lpstr>1. Understand</vt:lpstr>
      <vt:lpstr>2. Collect</vt:lpstr>
      <vt:lpstr>3. Filter</vt:lpstr>
      <vt:lpstr>4. Plan</vt:lpstr>
      <vt:lpstr>5. Draft</vt:lpstr>
      <vt:lpstr>6. Review</vt:lpstr>
      <vt:lpstr>7. Proof</vt:lpstr>
      <vt:lpstr>8. Submit</vt:lpstr>
      <vt:lpstr>Academic Writing</vt:lpstr>
      <vt:lpstr>Develop a good writing style</vt:lpstr>
      <vt:lpstr>Structuring your Writing</vt:lpstr>
      <vt:lpstr>Sections</vt:lpstr>
      <vt:lpstr>Paragraphs</vt:lpstr>
      <vt:lpstr>Sentences</vt:lpstr>
      <vt:lpstr>Joining sentences</vt:lpstr>
      <vt:lpstr>Use of punctuation</vt:lpstr>
      <vt:lpstr>How to Write</vt:lpstr>
      <vt:lpstr>How to Check</vt:lpstr>
      <vt:lpstr>Useful Phrases – Introductions</vt:lpstr>
      <vt:lpstr>Useful Phrases – Critiquing</vt:lpstr>
      <vt:lpstr>Useful Phrases - Results</vt:lpstr>
      <vt:lpstr>Useful Phrases – Conclusions</vt:lpstr>
      <vt:lpstr>Secondary Research</vt:lpstr>
      <vt:lpstr>Text Books</vt:lpstr>
      <vt:lpstr>Journals</vt:lpstr>
      <vt:lpstr>Internet</vt:lpstr>
      <vt:lpstr>Plagiarism and  Harvard Referencing</vt:lpstr>
      <vt:lpstr>What is Plagiarism?</vt:lpstr>
      <vt:lpstr>How to avoid Plagiarism?</vt:lpstr>
      <vt:lpstr>If you have developed an (accidental) habit of copying ?</vt:lpstr>
      <vt:lpstr>Why are references needed ?</vt:lpstr>
      <vt:lpstr>What’s included in a Reference?</vt:lpstr>
      <vt:lpstr>Where do you put this information?</vt:lpstr>
      <vt:lpstr>Where do you put this information?</vt:lpstr>
      <vt:lpstr>Where do you put this information?</vt:lpstr>
      <vt:lpstr>Plagiarism tools</vt:lpstr>
      <vt:lpstr>Example Plagiarism Report</vt:lpstr>
      <vt:lpstr>The Original Sentence</vt:lpstr>
      <vt:lpstr>Heavy Paraphrasing – not acceptable</vt:lpstr>
      <vt:lpstr>Light Paraphrasing – acceptable if referenced</vt:lpstr>
      <vt:lpstr>Quotes</vt:lpstr>
      <vt:lpstr>References</vt:lpstr>
      <vt:lpstr>Using Tools to Help </vt:lpstr>
      <vt:lpstr>Library Services</vt:lpstr>
      <vt:lpstr>Referencing Tools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Skills for HE</dc:title>
  <dc:creator>Richard Wilkinson</dc:creator>
  <cp:lastModifiedBy>Richard Wilkinson</cp:lastModifiedBy>
  <cp:revision>43</cp:revision>
  <dcterms:created xsi:type="dcterms:W3CDTF">2012-11-27T10:03:51Z</dcterms:created>
  <dcterms:modified xsi:type="dcterms:W3CDTF">2017-11-07T10:21:30Z</dcterms:modified>
</cp:coreProperties>
</file>