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9" r:id="rId3"/>
    <p:sldId id="260" r:id="rId4"/>
    <p:sldId id="283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85" r:id="rId14"/>
    <p:sldId id="278" r:id="rId15"/>
    <p:sldId id="272" r:id="rId16"/>
    <p:sldId id="273" r:id="rId17"/>
    <p:sldId id="284" r:id="rId18"/>
    <p:sldId id="280" r:id="rId19"/>
    <p:sldId id="281" r:id="rId20"/>
    <p:sldId id="282" r:id="rId21"/>
    <p:sldId id="270" r:id="rId22"/>
    <p:sldId id="271" r:id="rId23"/>
    <p:sldId id="274" r:id="rId24"/>
    <p:sldId id="275" r:id="rId25"/>
    <p:sldId id="276" r:id="rId26"/>
    <p:sldId id="277" r:id="rId27"/>
    <p:sldId id="286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5F9F"/>
    <a:srgbClr val="117B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109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0263-BB8E-426B-87A1-5A318C10998D}" type="datetimeFigureOut">
              <a:rPr lang="en-GB" smtClean="0"/>
              <a:t>17/03/2017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0F019-ED8A-4113-9E91-BA5EA6A75E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5118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0263-BB8E-426B-87A1-5A318C10998D}" type="datetimeFigureOut">
              <a:rPr lang="en-GB" smtClean="0"/>
              <a:t>17/03/2017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0F019-ED8A-4113-9E91-BA5EA6A75E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836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0263-BB8E-426B-87A1-5A318C10998D}" type="datetimeFigureOut">
              <a:rPr lang="en-GB" smtClean="0"/>
              <a:t>17/03/2017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0F019-ED8A-4113-9E91-BA5EA6A75E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6576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0263-BB8E-426B-87A1-5A318C10998D}" type="datetimeFigureOut">
              <a:rPr lang="en-GB" smtClean="0"/>
              <a:t>17/03/2017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0F019-ED8A-4113-9E91-BA5EA6A75E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8542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0263-BB8E-426B-87A1-5A318C10998D}" type="datetimeFigureOut">
              <a:rPr lang="en-GB" smtClean="0"/>
              <a:t>17/03/2017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0F019-ED8A-4113-9E91-BA5EA6A75E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0990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0263-BB8E-426B-87A1-5A318C10998D}" type="datetimeFigureOut">
              <a:rPr lang="en-GB" smtClean="0"/>
              <a:t>17/03/2017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0F019-ED8A-4113-9E91-BA5EA6A75E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6974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0263-BB8E-426B-87A1-5A318C10998D}" type="datetimeFigureOut">
              <a:rPr lang="en-GB" smtClean="0"/>
              <a:t>17/03/2017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0F019-ED8A-4113-9E91-BA5EA6A75E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554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0263-BB8E-426B-87A1-5A318C10998D}" type="datetimeFigureOut">
              <a:rPr lang="en-GB" smtClean="0"/>
              <a:t>17/03/2017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0F019-ED8A-4113-9E91-BA5EA6A75E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454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0263-BB8E-426B-87A1-5A318C10998D}" type="datetimeFigureOut">
              <a:rPr lang="en-GB" smtClean="0"/>
              <a:t>17/03/2017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0F019-ED8A-4113-9E91-BA5EA6A75E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1490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0263-BB8E-426B-87A1-5A318C10998D}" type="datetimeFigureOut">
              <a:rPr lang="en-GB" smtClean="0"/>
              <a:t>17/03/2017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0F019-ED8A-4113-9E91-BA5EA6A75E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6283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0263-BB8E-426B-87A1-5A318C10998D}" type="datetimeFigureOut">
              <a:rPr lang="en-GB" smtClean="0"/>
              <a:t>17/03/2017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0F019-ED8A-4113-9E91-BA5EA6A75E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5062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D0263-BB8E-426B-87A1-5A318C10998D}" type="datetimeFigureOut">
              <a:rPr lang="en-GB" smtClean="0"/>
              <a:t>17/03/2017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0F019-ED8A-4113-9E91-BA5EA6A75E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860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The Computing Professional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Logic Gates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9044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NAND Gates</a:t>
            </a:r>
            <a:endParaRPr lang="en-US" altLang="en-US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en-US"/>
              <a:t>One of the most widely used gates in real circuits</a:t>
            </a:r>
          </a:p>
          <a:p>
            <a:pPr eaLnBrk="1" hangingPunct="1"/>
            <a:r>
              <a:rPr lang="en-US" altLang="en-US"/>
              <a:t>Derived from an AND gate followed by an inverter (NOT)</a:t>
            </a:r>
          </a:p>
        </p:txBody>
      </p:sp>
      <p:pic>
        <p:nvPicPr>
          <p:cNvPr id="11268" name="Picture 1" descr="ch02f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" r="-2" b="53302"/>
          <a:stretch>
            <a:fillRect/>
          </a:stretch>
        </p:blipFill>
        <p:spPr bwMode="auto">
          <a:xfrm>
            <a:off x="749300" y="3139904"/>
            <a:ext cx="7645400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7024254" y="56378"/>
            <a:ext cx="1948873" cy="1420084"/>
            <a:chOff x="7024254" y="56378"/>
            <a:chExt cx="1948873" cy="1420084"/>
          </a:xfrm>
        </p:grpSpPr>
        <p:sp>
          <p:nvSpPr>
            <p:cNvPr id="6" name="6-Point Star 5"/>
            <p:cNvSpPr/>
            <p:nvPr/>
          </p:nvSpPr>
          <p:spPr>
            <a:xfrm>
              <a:off x="7144328" y="56378"/>
              <a:ext cx="1708727" cy="1420084"/>
            </a:xfrm>
            <a:prstGeom prst="star6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024254" y="582450"/>
              <a:ext cx="1948873" cy="378691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Derived</a:t>
              </a:r>
              <a:r>
                <a:rPr lang="en-GB" dirty="0" smtClean="0"/>
                <a:t> Gate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198453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NOR Gates</a:t>
            </a:r>
            <a:endParaRPr lang="en-US" altLang="en-US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en-US"/>
              <a:t>The other most widely used gates in real circuits</a:t>
            </a:r>
          </a:p>
          <a:p>
            <a:pPr eaLnBrk="1" hangingPunct="1"/>
            <a:r>
              <a:rPr lang="en-US" altLang="en-US"/>
              <a:t>Derived from an OR gate followed by an inverter (NOT)</a:t>
            </a:r>
          </a:p>
          <a:p>
            <a:pPr eaLnBrk="1" hangingPunct="1"/>
            <a:endParaRPr lang="en-US" altLang="en-US"/>
          </a:p>
        </p:txBody>
      </p:sp>
      <p:pic>
        <p:nvPicPr>
          <p:cNvPr id="12292" name="Picture 1" descr="ch02f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" t="48816"/>
          <a:stretch>
            <a:fillRect/>
          </a:stretch>
        </p:blipFill>
        <p:spPr bwMode="auto">
          <a:xfrm>
            <a:off x="593725" y="3124201"/>
            <a:ext cx="795655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7024254" y="56378"/>
            <a:ext cx="1948873" cy="1420084"/>
            <a:chOff x="7024254" y="56378"/>
            <a:chExt cx="1948873" cy="1420084"/>
          </a:xfrm>
        </p:grpSpPr>
        <p:sp>
          <p:nvSpPr>
            <p:cNvPr id="6" name="6-Point Star 5"/>
            <p:cNvSpPr/>
            <p:nvPr/>
          </p:nvSpPr>
          <p:spPr>
            <a:xfrm>
              <a:off x="7144328" y="56378"/>
              <a:ext cx="1708727" cy="1420084"/>
            </a:xfrm>
            <a:prstGeom prst="star6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024254" y="582450"/>
              <a:ext cx="1948873" cy="378691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Derived</a:t>
              </a:r>
              <a:r>
                <a:rPr lang="en-GB" dirty="0" smtClean="0"/>
                <a:t> Gate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90335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EOR / XOR Gates</a:t>
            </a:r>
            <a:endParaRPr lang="en-US" altLang="en-US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/>
            <a:r>
              <a:rPr lang="en-US" altLang="en-US" sz="2800"/>
              <a:t>Also know as EXNOR, or XNOR is an ‘Exclusive OR’ gate</a:t>
            </a:r>
          </a:p>
          <a:p>
            <a:pPr eaLnBrk="1" hangingPunct="1"/>
            <a:r>
              <a:rPr lang="en-US" altLang="en-US" sz="2800"/>
              <a:t>Can be seen as a controllable inverter</a:t>
            </a:r>
          </a:p>
          <a:p>
            <a:pPr eaLnBrk="1" hangingPunct="1"/>
            <a:r>
              <a:rPr lang="en-US" altLang="en-US" sz="2800"/>
              <a:t>Has a control element which decides whether to invert or return unchanged it’s second input</a:t>
            </a:r>
          </a:p>
          <a:p>
            <a:pPr eaLnBrk="1" hangingPunct="1"/>
            <a:r>
              <a:rPr lang="en-US" altLang="en-US" sz="2800"/>
              <a:t>When its control input it 0, it transmits the other input unchanged, but when its control input is 1 it transmits the inverse of its other input</a:t>
            </a:r>
          </a:p>
        </p:txBody>
      </p:sp>
      <p:pic>
        <p:nvPicPr>
          <p:cNvPr id="13316" name="Picture 1" descr="gate xo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117" y="5532656"/>
            <a:ext cx="2695938" cy="1187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7024254" y="56378"/>
            <a:ext cx="1948873" cy="1420084"/>
            <a:chOff x="7024254" y="56378"/>
            <a:chExt cx="1948873" cy="1420084"/>
          </a:xfrm>
        </p:grpSpPr>
        <p:sp>
          <p:nvSpPr>
            <p:cNvPr id="6" name="6-Point Star 5"/>
            <p:cNvSpPr/>
            <p:nvPr/>
          </p:nvSpPr>
          <p:spPr>
            <a:xfrm>
              <a:off x="7144328" y="56378"/>
              <a:ext cx="1708727" cy="1420084"/>
            </a:xfrm>
            <a:prstGeom prst="star6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024254" y="582450"/>
              <a:ext cx="1948873" cy="378691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Derived</a:t>
              </a:r>
              <a:r>
                <a:rPr lang="en-GB" dirty="0" smtClean="0"/>
                <a:t> Gate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849427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Logic Gate Simulator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67" y="184727"/>
            <a:ext cx="783911" cy="51354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567" y="1223855"/>
            <a:ext cx="6161905" cy="638095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7024254" y="56378"/>
            <a:ext cx="1948873" cy="1420084"/>
            <a:chOff x="7024254" y="56378"/>
            <a:chExt cx="1948873" cy="1420084"/>
          </a:xfrm>
        </p:grpSpPr>
        <p:sp>
          <p:nvSpPr>
            <p:cNvPr id="9" name="6-Point Star 8"/>
            <p:cNvSpPr/>
            <p:nvPr/>
          </p:nvSpPr>
          <p:spPr>
            <a:xfrm>
              <a:off x="7144328" y="56378"/>
              <a:ext cx="1708727" cy="1420084"/>
            </a:xfrm>
            <a:prstGeom prst="star6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024254" y="582450"/>
              <a:ext cx="1948873" cy="37869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Demonstration</a:t>
              </a:r>
              <a:endParaRPr lang="en-GB" dirty="0"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621" y="2188616"/>
            <a:ext cx="3920100" cy="26457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4549" y="2632928"/>
            <a:ext cx="4114902" cy="34682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52674" y="2548328"/>
            <a:ext cx="14404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Do: </a:t>
            </a:r>
          </a:p>
          <a:p>
            <a:r>
              <a:rPr lang="en-GB" dirty="0" smtClean="0"/>
              <a:t>Lab01 Introduction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4620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Application of Gates</a:t>
            </a:r>
          </a:p>
        </p:txBody>
      </p:sp>
      <p:sp>
        <p:nvSpPr>
          <p:cNvPr id="22531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Circuits </a:t>
            </a:r>
            <a:r>
              <a:rPr lang="en-US" altLang="en-US" dirty="0" smtClean="0"/>
              <a:t>are </a:t>
            </a:r>
            <a:r>
              <a:rPr lang="en-US" altLang="en-US" dirty="0"/>
              <a:t>constructed by connecting gates together</a:t>
            </a:r>
          </a:p>
          <a:p>
            <a:r>
              <a:rPr lang="en-US" altLang="en-US" dirty="0"/>
              <a:t>The output from one gate can be connected to the input to one or more other gates</a:t>
            </a:r>
          </a:p>
          <a:p>
            <a:pPr marL="0" indent="0" algn="ctr">
              <a:buNone/>
            </a:pPr>
            <a:endParaRPr lang="en-US" altLang="en-US" sz="1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14600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Combinational Logic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Combinational Logic Circuits consist of inputs, two or more basic logic gates and outputs. </a:t>
            </a:r>
            <a:endParaRPr lang="en-US" altLang="en-US" dirty="0" smtClean="0"/>
          </a:p>
          <a:p>
            <a:r>
              <a:rPr lang="en-US" altLang="en-US" dirty="0" smtClean="0"/>
              <a:t>The </a:t>
            </a:r>
            <a:r>
              <a:rPr lang="en-US" altLang="en-US" dirty="0"/>
              <a:t>logic gates are combined in such a way that the output state depends entirely on the input states. </a:t>
            </a:r>
            <a:endParaRPr lang="en-US" altLang="en-US" dirty="0" smtClean="0"/>
          </a:p>
          <a:p>
            <a:r>
              <a:rPr lang="en-US" altLang="en-US" dirty="0" smtClean="0"/>
              <a:t>Combinational </a:t>
            </a:r>
            <a:r>
              <a:rPr lang="en-US" altLang="en-US" dirty="0"/>
              <a:t>logic circuits have "no memory", "timing" or "feedback loops", there operation is instantaneous.</a:t>
            </a:r>
          </a:p>
        </p:txBody>
      </p:sp>
    </p:spTree>
    <p:extLst>
      <p:ext uri="{BB962C8B-B14F-4D97-AF65-F5344CB8AC3E}">
        <p14:creationId xmlns:p14="http://schemas.microsoft.com/office/powerpoint/2010/main" val="2634866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Combinational Logic</a:t>
            </a:r>
          </a:p>
        </p:txBody>
      </p:sp>
      <p:sp>
        <p:nvSpPr>
          <p:cNvPr id="17411" name="Content Placeholder 4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02474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altLang="en-US" dirty="0"/>
              <a:t>There are three main ways of specifying the function of a combinational logic circuit:</a:t>
            </a:r>
          </a:p>
          <a:p>
            <a:pPr marL="0" indent="0">
              <a:buNone/>
            </a:pPr>
            <a:endParaRPr lang="en-US" altLang="en-US" dirty="0"/>
          </a:p>
          <a:p>
            <a:pPr marL="342900" indent="-342900">
              <a:buFont typeface="+mj-lt"/>
              <a:buAutoNum type="arabicPeriod"/>
            </a:pPr>
            <a:r>
              <a:rPr lang="en-US" altLang="en-US" dirty="0"/>
              <a:t>Logic Diagram – This is a graphical representation of a logic circuit that shows the wiring and connections of each individual logic gate, represented by a specific graphical symbol, that implements the logic circuit</a:t>
            </a:r>
            <a:r>
              <a:rPr lang="en-US" altLang="en-US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endParaRPr lang="en-US" altLang="en-US" dirty="0"/>
          </a:p>
          <a:p>
            <a:pPr marL="342900" indent="-342900">
              <a:buFont typeface="+mj-lt"/>
              <a:buAutoNum type="arabicPeriod"/>
            </a:pPr>
            <a:r>
              <a:rPr lang="en-US" altLang="en-US" dirty="0" smtClean="0"/>
              <a:t>Truth </a:t>
            </a:r>
            <a:r>
              <a:rPr lang="en-US" altLang="en-US" dirty="0"/>
              <a:t>Table – A truth table defines the function of a logic gate by providing a concise list that shows all the output states in tabular form for each possible combination of input variable that the gate could encounter.</a:t>
            </a:r>
          </a:p>
          <a:p>
            <a:pPr marL="342900" indent="-342900">
              <a:buFont typeface="+mj-lt"/>
              <a:buAutoNum type="arabicPeriod"/>
            </a:pPr>
            <a:endParaRPr lang="en-US" altLang="en-US" dirty="0"/>
          </a:p>
          <a:p>
            <a:pPr marL="342900" indent="-342900">
              <a:buFont typeface="+mj-lt"/>
              <a:buAutoNum type="arabicPeriod"/>
            </a:pPr>
            <a:r>
              <a:rPr lang="en-US" altLang="en-US" dirty="0"/>
              <a:t>Boolean Algebra – This forms the algebraic expression showing the operation of the logic circuit for each input variable either True or False that results in a logic "1" output.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527213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Create the circuit using L</a:t>
            </a:r>
            <a:r>
              <a:rPr lang="en-US" altLang="en-US" dirty="0" smtClean="0"/>
              <a:t>ogic Gate </a:t>
            </a:r>
            <a:r>
              <a:rPr lang="en-US" altLang="en-US" dirty="0"/>
              <a:t>Simulator and explore the outputs for different inputs throughout the circuit</a:t>
            </a:r>
          </a:p>
          <a:p>
            <a:endParaRPr lang="en-GB" dirty="0"/>
          </a:p>
        </p:txBody>
      </p:sp>
      <p:pic>
        <p:nvPicPr>
          <p:cNvPr id="4" name="Content Placeholder 6" descr="ch02f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888" y="2532054"/>
            <a:ext cx="5592224" cy="295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78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Example 2</a:t>
            </a:r>
            <a:endParaRPr lang="en-US" alt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Create the circuit using Logic Gate Simulator and explore the outputs for different inputs throughout the circuit</a:t>
            </a:r>
          </a:p>
          <a:p>
            <a:endParaRPr lang="en-GB" dirty="0"/>
          </a:p>
        </p:txBody>
      </p:sp>
      <p:pic>
        <p:nvPicPr>
          <p:cNvPr id="10" name="Content Placeholder 4" descr="ch02f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560" y="2944778"/>
            <a:ext cx="6530880" cy="183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06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Example 3</a:t>
            </a:r>
            <a:endParaRPr lang="en-US" alt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Create the circuit using </a:t>
            </a:r>
            <a:r>
              <a:rPr lang="en-US" altLang="en-US" dirty="0" smtClean="0"/>
              <a:t>Logic Gate Simulator </a:t>
            </a:r>
            <a:r>
              <a:rPr lang="en-US" altLang="en-US" dirty="0"/>
              <a:t>and explore the outputs for different inputs throughout the circuit</a:t>
            </a:r>
            <a:endParaRPr lang="en-GB" dirty="0"/>
          </a:p>
        </p:txBody>
      </p:sp>
      <p:pic>
        <p:nvPicPr>
          <p:cNvPr id="9" name="Content Placeholder 4" descr="ch02f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74" y="2894121"/>
            <a:ext cx="8560247" cy="272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63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Session Overview</a:t>
            </a:r>
            <a:endParaRPr lang="en-US" alt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3923143"/>
          </a:xfrm>
        </p:spPr>
        <p:txBody>
          <a:bodyPr>
            <a:normAutofit fontScale="85000" lnSpcReduction="20000"/>
          </a:bodyPr>
          <a:lstStyle/>
          <a:p>
            <a:r>
              <a:rPr lang="en-GB" smtClean="0"/>
              <a:t>Gates: AND, OR, NAND, NOR, EOR, Inverter, Truth Tables</a:t>
            </a:r>
            <a:endParaRPr lang="en-US" smtClean="0"/>
          </a:p>
          <a:p>
            <a:r>
              <a:rPr lang="en-GB" smtClean="0"/>
              <a:t>Analogue and Digital Systems</a:t>
            </a:r>
            <a:endParaRPr lang="en-US" smtClean="0"/>
          </a:p>
          <a:p>
            <a:r>
              <a:rPr lang="en-GB" smtClean="0"/>
              <a:t>What is a Gate?</a:t>
            </a:r>
            <a:endParaRPr lang="en-US" smtClean="0"/>
          </a:p>
          <a:p>
            <a:r>
              <a:rPr lang="en-GB" smtClean="0"/>
              <a:t>Fundamental Gates</a:t>
            </a:r>
            <a:endParaRPr lang="en-US" smtClean="0"/>
          </a:p>
          <a:p>
            <a:r>
              <a:rPr lang="en-GB" smtClean="0"/>
              <a:t>AND Gate</a:t>
            </a:r>
            <a:endParaRPr lang="en-US" smtClean="0"/>
          </a:p>
          <a:p>
            <a:r>
              <a:rPr lang="en-GB" smtClean="0"/>
              <a:t>OR Gate</a:t>
            </a:r>
            <a:endParaRPr lang="en-US" smtClean="0"/>
          </a:p>
          <a:p>
            <a:r>
              <a:rPr lang="en-GB" smtClean="0"/>
              <a:t>NAND Gate</a:t>
            </a:r>
            <a:endParaRPr lang="en-US" smtClean="0"/>
          </a:p>
          <a:p>
            <a:r>
              <a:rPr lang="en-GB" smtClean="0"/>
              <a:t>NOR Gate</a:t>
            </a:r>
            <a:endParaRPr lang="en-US" smtClean="0"/>
          </a:p>
          <a:p>
            <a:r>
              <a:rPr lang="en-GB" smtClean="0"/>
              <a:t>EOR Gate</a:t>
            </a:r>
          </a:p>
          <a:p>
            <a:r>
              <a:rPr lang="en-GB" smtClean="0"/>
              <a:t>Combinational Logic</a:t>
            </a:r>
          </a:p>
          <a:p>
            <a:r>
              <a:rPr lang="en-GB" smtClean="0"/>
              <a:t>Truth Tables</a:t>
            </a:r>
          </a:p>
          <a:p>
            <a:r>
              <a:rPr lang="en-GB" smtClean="0"/>
              <a:t>Logic Diagrams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1427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4</a:t>
            </a:r>
          </a:p>
        </p:txBody>
      </p:sp>
      <p:pic>
        <p:nvPicPr>
          <p:cNvPr id="26627" name="Content Placeholder 4" descr="ch02f2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988" y="1260551"/>
            <a:ext cx="4858812" cy="4397225"/>
          </a:xfrm>
        </p:spPr>
      </p:pic>
      <p:sp>
        <p:nvSpPr>
          <p:cNvPr id="26628" name="Content Placeholder 3"/>
          <p:cNvSpPr>
            <a:spLocks noGrp="1"/>
          </p:cNvSpPr>
          <p:nvPr>
            <p:ph sz="half" idx="4294967295"/>
          </p:nvPr>
        </p:nvSpPr>
        <p:spPr>
          <a:xfrm>
            <a:off x="609601" y="1417638"/>
            <a:ext cx="2582174" cy="4083050"/>
          </a:xfrm>
        </p:spPr>
        <p:txBody>
          <a:bodyPr/>
          <a:lstStyle/>
          <a:p>
            <a:r>
              <a:rPr lang="en-US" altLang="en-US" dirty="0"/>
              <a:t>Create the circuit using </a:t>
            </a:r>
            <a:r>
              <a:rPr lang="en-US" altLang="en-US" dirty="0" smtClean="0"/>
              <a:t>Logic Gate Simulator and </a:t>
            </a:r>
            <a:r>
              <a:rPr lang="en-US" altLang="en-US" dirty="0"/>
              <a:t>explore the outputs for different inputs throughout the circuit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2809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The Multiplexer</a:t>
            </a:r>
            <a:endParaRPr lang="en-US" altLang="en-US"/>
          </a:p>
        </p:txBody>
      </p:sp>
      <p:pic>
        <p:nvPicPr>
          <p:cNvPr id="14339" name="Content Placeholder 3" descr="ch02f88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032" y="1417638"/>
            <a:ext cx="4583610" cy="4297135"/>
          </a:xfrm>
        </p:spPr>
      </p:pic>
      <p:sp>
        <p:nvSpPr>
          <p:cNvPr id="14340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417638"/>
            <a:ext cx="3260436" cy="45259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 sz="1500" dirty="0"/>
              <a:t>It quite often happens, in the design of large-scale digital systems, that a single line is required to carry two or more different digital signals. Of course, only one signal at a time can be placed on the one line. What is required is a device that will allow us to select, at different instants, the signal we wish to place on this common line. Such a circuit is referred to as a </a:t>
            </a:r>
            <a:r>
              <a:rPr lang="en-US" altLang="en-US" sz="1500" b="1" i="1" dirty="0"/>
              <a:t>Multiplexer</a:t>
            </a:r>
            <a:r>
              <a:rPr lang="en-US" altLang="en-US" sz="1500" dirty="0"/>
              <a:t>.</a:t>
            </a:r>
          </a:p>
          <a:p>
            <a:pPr>
              <a:lnSpc>
                <a:spcPct val="80000"/>
              </a:lnSpc>
            </a:pPr>
            <a:r>
              <a:rPr lang="en-US" altLang="en-US" sz="1500" dirty="0"/>
              <a:t>A multiplexer performs the function of selecting the input on any one of 'n' input lines and feeding this input to one output line.</a:t>
            </a:r>
          </a:p>
          <a:p>
            <a:pPr>
              <a:lnSpc>
                <a:spcPct val="80000"/>
              </a:lnSpc>
            </a:pPr>
            <a:r>
              <a:rPr lang="en-US" altLang="en-US" sz="1500" dirty="0"/>
              <a:t>Multiplexers are used as one method of reducing the number of integrated circuit packages required by a particular circuit design. This in turn reduces the cost of the system.</a:t>
            </a:r>
          </a:p>
        </p:txBody>
      </p:sp>
    </p:spTree>
    <p:extLst>
      <p:ext uri="{BB962C8B-B14F-4D97-AF65-F5344CB8AC3E}">
        <p14:creationId xmlns:p14="http://schemas.microsoft.com/office/powerpoint/2010/main" val="1820071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The Demultiplexer</a:t>
            </a:r>
            <a:endParaRPr lang="en-US" altLang="en-US"/>
          </a:p>
        </p:txBody>
      </p:sp>
      <p:pic>
        <p:nvPicPr>
          <p:cNvPr id="15363" name="Content Placeholder 5" descr="ch02f91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893" y="1273650"/>
            <a:ext cx="4909141" cy="4393681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1417638"/>
            <a:ext cx="3679530" cy="410570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inverse function of the multiplexer</a:t>
            </a:r>
          </a:p>
          <a:p>
            <a:r>
              <a:rPr lang="en-US" dirty="0"/>
              <a:t>Converts binary code on n inputs into an asserted level on 2n </a:t>
            </a:r>
            <a:r>
              <a:rPr lang="en-US" dirty="0" smtClean="0"/>
              <a:t>outputs</a:t>
            </a:r>
            <a:endParaRPr lang="en-US" dirty="0"/>
          </a:p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Example:</a:t>
            </a:r>
          </a:p>
          <a:p>
            <a:r>
              <a:rPr lang="en-US" dirty="0"/>
              <a:t>Has 3 inputs; A, B, C</a:t>
            </a:r>
          </a:p>
          <a:p>
            <a:r>
              <a:rPr lang="en-US" dirty="0"/>
              <a:t>3 inverters generate the complements</a:t>
            </a:r>
          </a:p>
          <a:p>
            <a:r>
              <a:rPr lang="en-US" dirty="0"/>
              <a:t>The </a:t>
            </a:r>
            <a:r>
              <a:rPr lang="en-US" dirty="0" err="1"/>
              <a:t>demultiplexer</a:t>
            </a:r>
            <a:r>
              <a:rPr lang="en-US" dirty="0"/>
              <a:t> then converts the 3-bit binary input into 23 = 8 outputs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216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Truth Tables</a:t>
            </a:r>
            <a:endParaRPr lang="en-US" altLang="en-US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A truth table is a mathematical construct to represent possible/potential outputs to a series of inputs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8866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Truth Tables</a:t>
            </a:r>
            <a:br>
              <a:rPr lang="en-US"/>
            </a:br>
            <a:r>
              <a:rPr lang="en-US"/>
              <a:t>(AND Gate)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2273520"/>
              </p:ext>
            </p:extLst>
          </p:nvPr>
        </p:nvGraphicFramePr>
        <p:xfrm>
          <a:off x="6085375" y="893898"/>
          <a:ext cx="2520950" cy="4943484"/>
        </p:xfrm>
        <a:graphic>
          <a:graphicData uri="http://schemas.openxmlformats.org/drawingml/2006/table">
            <a:tbl>
              <a:tblPr/>
              <a:tblGrid>
                <a:gridCol w="630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02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0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02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4638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Possible values for </a:t>
                      </a: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‘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n</a:t>
                      </a: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’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inputs</a:t>
                      </a:r>
                    </a:p>
                  </a:txBody>
                  <a:tcPr marL="91435" marR="91435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n = 1</a:t>
                      </a:r>
                    </a:p>
                  </a:txBody>
                  <a:tcPr marL="91435" marR="91435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n = 2</a:t>
                      </a:r>
                    </a:p>
                  </a:txBody>
                  <a:tcPr marL="91435" marR="91435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n = 3</a:t>
                      </a:r>
                    </a:p>
                  </a:txBody>
                  <a:tcPr marL="91435" marR="91435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n = 4</a:t>
                      </a:r>
                    </a:p>
                  </a:txBody>
                  <a:tcPr marL="91435" marR="91435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1435" marR="91435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00</a:t>
                      </a:r>
                    </a:p>
                  </a:txBody>
                  <a:tcPr marL="91435" marR="91435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000</a:t>
                      </a:r>
                    </a:p>
                  </a:txBody>
                  <a:tcPr marL="91435" marR="91435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0000</a:t>
                      </a:r>
                    </a:p>
                  </a:txBody>
                  <a:tcPr marL="91435" marR="91435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marL="91435" marR="91435" marT="45729" marB="45729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01</a:t>
                      </a:r>
                    </a:p>
                  </a:txBody>
                  <a:tcPr marL="91435" marR="91435" marT="45729" marB="45729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001</a:t>
                      </a:r>
                    </a:p>
                  </a:txBody>
                  <a:tcPr marL="91435" marR="91435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0001</a:t>
                      </a:r>
                    </a:p>
                  </a:txBody>
                  <a:tcPr marL="91435" marR="91435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638">
                <a:tc rowSpan="1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1435" marR="91435" marT="45729" marB="45729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10</a:t>
                      </a:r>
                    </a:p>
                  </a:txBody>
                  <a:tcPr marL="91435" marR="91435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010</a:t>
                      </a:r>
                    </a:p>
                  </a:txBody>
                  <a:tcPr marL="91435" marR="91435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0010</a:t>
                      </a:r>
                    </a:p>
                  </a:txBody>
                  <a:tcPr marL="91435" marR="91435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63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11</a:t>
                      </a:r>
                    </a:p>
                  </a:txBody>
                  <a:tcPr marL="91435" marR="91435" marT="45729" marB="45729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011</a:t>
                      </a:r>
                    </a:p>
                  </a:txBody>
                  <a:tcPr marL="91435" marR="91435" marT="45729" marB="45729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0011</a:t>
                      </a:r>
                    </a:p>
                  </a:txBody>
                  <a:tcPr marL="91435" marR="91435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63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1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1435" marR="91435" marT="45729" marB="45729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100</a:t>
                      </a:r>
                    </a:p>
                  </a:txBody>
                  <a:tcPr marL="91435" marR="91435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0100</a:t>
                      </a:r>
                    </a:p>
                  </a:txBody>
                  <a:tcPr marL="91435" marR="91435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63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101</a:t>
                      </a:r>
                    </a:p>
                  </a:txBody>
                  <a:tcPr marL="91435" marR="91435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0101</a:t>
                      </a:r>
                    </a:p>
                  </a:txBody>
                  <a:tcPr marL="91435" marR="91435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63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110</a:t>
                      </a:r>
                    </a:p>
                  </a:txBody>
                  <a:tcPr marL="91435" marR="91435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0110</a:t>
                      </a:r>
                    </a:p>
                  </a:txBody>
                  <a:tcPr marL="91435" marR="91435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63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111</a:t>
                      </a:r>
                    </a:p>
                  </a:txBody>
                  <a:tcPr marL="91435" marR="91435" marT="45729" marB="45729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0111</a:t>
                      </a:r>
                    </a:p>
                  </a:txBody>
                  <a:tcPr marL="91435" marR="91435" marT="45729" marB="45729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63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8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1435" marR="91435" marT="45729" marB="45729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1000</a:t>
                      </a:r>
                    </a:p>
                  </a:txBody>
                  <a:tcPr marL="91435" marR="91435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63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1001</a:t>
                      </a:r>
                    </a:p>
                  </a:txBody>
                  <a:tcPr marL="91435" marR="91435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63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1010</a:t>
                      </a:r>
                    </a:p>
                  </a:txBody>
                  <a:tcPr marL="91435" marR="91435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63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1011</a:t>
                      </a:r>
                    </a:p>
                  </a:txBody>
                  <a:tcPr marL="91435" marR="91435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463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1100</a:t>
                      </a:r>
                    </a:p>
                  </a:txBody>
                  <a:tcPr marL="91435" marR="91435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463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1101</a:t>
                      </a:r>
                    </a:p>
                  </a:txBody>
                  <a:tcPr marL="91435" marR="91435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463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1110</a:t>
                      </a:r>
                    </a:p>
                  </a:txBody>
                  <a:tcPr marL="91435" marR="91435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463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1111</a:t>
                      </a:r>
                    </a:p>
                  </a:txBody>
                  <a:tcPr marL="91435" marR="91435" marT="45729" marB="45729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2384516"/>
              </p:ext>
            </p:extLst>
          </p:nvPr>
        </p:nvGraphicFramePr>
        <p:xfrm>
          <a:off x="504032" y="1596448"/>
          <a:ext cx="2879725" cy="22320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79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9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18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8861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Truth Table for the AND gate</a:t>
                      </a:r>
                    </a:p>
                  </a:txBody>
                  <a:tcPr marL="91421" marR="91421" marT="45715" marB="4571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86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Inputs</a:t>
                      </a:r>
                    </a:p>
                  </a:txBody>
                  <a:tcPr marL="91421" marR="91421" marT="45715" marB="4571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Output</a:t>
                      </a:r>
                    </a:p>
                  </a:txBody>
                  <a:tcPr marL="91421" marR="91421" marT="45715" marB="4571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86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A</a:t>
                      </a:r>
                    </a:p>
                  </a:txBody>
                  <a:tcPr marL="91421" marR="91421" marT="45715" marB="4571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B</a:t>
                      </a:r>
                    </a:p>
                  </a:txBody>
                  <a:tcPr marL="91421" marR="91421" marT="45715" marB="4571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30238" algn="l"/>
                        </a:tabLst>
                      </a:pPr>
                      <a:r>
                        <a:rPr lang="en-US" sz="1200" b="1" dirty="0"/>
                        <a:t>F = A</a:t>
                      </a:r>
                      <a:r>
                        <a:rPr lang="en-US" sz="1200" b="1" dirty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</a:t>
                      </a:r>
                      <a:r>
                        <a:rPr lang="en-US" sz="1200" b="1" dirty="0"/>
                        <a:t>B</a:t>
                      </a:r>
                    </a:p>
                  </a:txBody>
                  <a:tcPr marL="91421" marR="91421" marT="45715" marB="4571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886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</a:p>
                  </a:txBody>
                  <a:tcPr marL="91421" marR="91421" marT="45715" marB="4571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</a:p>
                  </a:txBody>
                  <a:tcPr marL="91421" marR="91421" marT="45715" marB="4571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</a:p>
                  </a:txBody>
                  <a:tcPr marL="91421" marR="91421" marT="45715" marB="4571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886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</a:p>
                  </a:txBody>
                  <a:tcPr marL="91421" marR="91421" marT="45715" marB="4571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marL="91421" marR="91421" marT="45715" marB="4571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</a:p>
                  </a:txBody>
                  <a:tcPr marL="91421" marR="91421" marT="45715" marB="4571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886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marL="91421" marR="91421" marT="45715" marB="4571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</a:p>
                  </a:txBody>
                  <a:tcPr marL="91421" marR="91421" marT="45715" marB="4571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</a:p>
                  </a:txBody>
                  <a:tcPr marL="91421" marR="91421" marT="45715" marB="4571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886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marL="91421" marR="91421" marT="45715" marB="4571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marL="91421" marR="91421" marT="45715" marB="4571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marL="91421" marR="91421" marT="45715" marB="45715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19574" name="Group 4"/>
          <p:cNvGrpSpPr>
            <a:grpSpLocks/>
          </p:cNvGrpSpPr>
          <p:nvPr/>
        </p:nvGrpSpPr>
        <p:grpSpPr bwMode="auto">
          <a:xfrm>
            <a:off x="3455194" y="2604511"/>
            <a:ext cx="2017713" cy="1327150"/>
            <a:chOff x="3924300" y="4796408"/>
            <a:chExt cx="2016373" cy="1326059"/>
          </a:xfrm>
        </p:grpSpPr>
        <p:grpSp>
          <p:nvGrpSpPr>
            <p:cNvPr id="19581" name="Group 3"/>
            <p:cNvGrpSpPr>
              <a:grpSpLocks/>
            </p:cNvGrpSpPr>
            <p:nvPr/>
          </p:nvGrpSpPr>
          <p:grpSpPr bwMode="auto">
            <a:xfrm>
              <a:off x="3924300" y="4796408"/>
              <a:ext cx="1655763" cy="1080517"/>
              <a:chOff x="3924300" y="4796408"/>
              <a:chExt cx="1655763" cy="1080517"/>
            </a:xfrm>
          </p:grpSpPr>
          <p:sp>
            <p:nvSpPr>
              <p:cNvPr id="7" name="Right Brace 6"/>
              <p:cNvSpPr/>
              <p:nvPr/>
            </p:nvSpPr>
            <p:spPr>
              <a:xfrm>
                <a:off x="3995691" y="4796408"/>
                <a:ext cx="288733" cy="864476"/>
              </a:xfrm>
              <a:prstGeom prst="rightBrac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584" name="TextBox 7"/>
              <p:cNvSpPr txBox="1">
                <a:spLocks noChangeArrowheads="1"/>
              </p:cNvSpPr>
              <p:nvPr/>
            </p:nvSpPr>
            <p:spPr bwMode="auto">
              <a:xfrm>
                <a:off x="4356100" y="4868863"/>
                <a:ext cx="1223963" cy="646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200"/>
                  <a:t>False because one or more input is false</a:t>
                </a:r>
              </a:p>
            </p:txBody>
          </p:sp>
          <p:cxnSp>
            <p:nvCxnSpPr>
              <p:cNvPr id="12" name="Straight Arrow Connector 11"/>
              <p:cNvCxnSpPr/>
              <p:nvPr/>
            </p:nvCxnSpPr>
            <p:spPr>
              <a:xfrm flipH="1">
                <a:off x="3924300" y="5876606"/>
                <a:ext cx="360124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582" name="TextBox 12"/>
            <p:cNvSpPr txBox="1">
              <a:spLocks noChangeArrowheads="1"/>
            </p:cNvSpPr>
            <p:nvPr/>
          </p:nvSpPr>
          <p:spPr bwMode="auto">
            <a:xfrm>
              <a:off x="4356348" y="5660504"/>
              <a:ext cx="15843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200">
                  <a:solidFill>
                    <a:srgbClr val="FF0000"/>
                  </a:solidFill>
                </a:rPr>
                <a:t>True because both / all inputs are true</a:t>
              </a:r>
            </a:p>
          </p:txBody>
        </p:sp>
      </p:grpSp>
      <p:sp>
        <p:nvSpPr>
          <p:cNvPr id="19575" name="TextBox 7"/>
          <p:cNvSpPr txBox="1">
            <a:spLocks noChangeArrowheads="1"/>
          </p:cNvSpPr>
          <p:nvPr/>
        </p:nvSpPr>
        <p:spPr bwMode="auto">
          <a:xfrm>
            <a:off x="449904" y="4491012"/>
            <a:ext cx="53292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dirty="0"/>
              <a:t>What would the truth table look like when there were five inputs? </a:t>
            </a:r>
            <a:r>
              <a:rPr lang="en-US" altLang="en-US" dirty="0" err="1"/>
              <a:t>i.e</a:t>
            </a:r>
            <a:r>
              <a:rPr lang="en-US" altLang="en-US" dirty="0"/>
              <a:t> when n = 5</a:t>
            </a:r>
          </a:p>
          <a:p>
            <a:pPr eaLnBrk="1" hangingPunct="1"/>
            <a:r>
              <a:rPr lang="en-US" altLang="en-US" dirty="0"/>
              <a:t>How many and which outputs are true?</a:t>
            </a:r>
          </a:p>
        </p:txBody>
      </p:sp>
      <p:grpSp>
        <p:nvGrpSpPr>
          <p:cNvPr id="19576" name="Group 28"/>
          <p:cNvGrpSpPr>
            <a:grpSpLocks/>
          </p:cNvGrpSpPr>
          <p:nvPr/>
        </p:nvGrpSpPr>
        <p:grpSpPr bwMode="auto">
          <a:xfrm>
            <a:off x="5472908" y="1988182"/>
            <a:ext cx="2414948" cy="3630774"/>
            <a:chOff x="5472015" y="1851781"/>
            <a:chExt cx="1917878" cy="2903091"/>
          </a:xfrm>
        </p:grpSpPr>
        <p:cxnSp>
          <p:nvCxnSpPr>
            <p:cNvPr id="10" name="Straight Arrow Connector 9"/>
            <p:cNvCxnSpPr>
              <a:stCxn id="19582" idx="3"/>
            </p:cNvCxnSpPr>
            <p:nvPr/>
          </p:nvCxnSpPr>
          <p:spPr>
            <a:xfrm flipV="1">
              <a:off x="5472015" y="1851781"/>
              <a:ext cx="656217" cy="136912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19582" idx="3"/>
            </p:cNvCxnSpPr>
            <p:nvPr/>
          </p:nvCxnSpPr>
          <p:spPr>
            <a:xfrm flipV="1">
              <a:off x="5472015" y="2344585"/>
              <a:ext cx="1059655" cy="87632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19582" idx="3"/>
            </p:cNvCxnSpPr>
            <p:nvPr/>
          </p:nvCxnSpPr>
          <p:spPr>
            <a:xfrm flipV="1">
              <a:off x="5472015" y="3090605"/>
              <a:ext cx="1460623" cy="13030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9582" idx="3"/>
            </p:cNvCxnSpPr>
            <p:nvPr/>
          </p:nvCxnSpPr>
          <p:spPr>
            <a:xfrm>
              <a:off x="5472015" y="3220907"/>
              <a:ext cx="1917878" cy="153396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969843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Truth Tables</a:t>
            </a:r>
            <a:br>
              <a:rPr lang="en-US"/>
            </a:br>
            <a:r>
              <a:rPr lang="en-US"/>
              <a:t>(OR Gate)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011863" y="1052513"/>
          <a:ext cx="2520950" cy="4943484"/>
        </p:xfrm>
        <a:graphic>
          <a:graphicData uri="http://schemas.openxmlformats.org/drawingml/2006/table">
            <a:tbl>
              <a:tblPr/>
              <a:tblGrid>
                <a:gridCol w="630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02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0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02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4638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Possible values for </a:t>
                      </a: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‘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n</a:t>
                      </a: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’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inputs</a:t>
                      </a:r>
                    </a:p>
                  </a:txBody>
                  <a:tcPr marL="91435" marR="91435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n = 1</a:t>
                      </a:r>
                    </a:p>
                  </a:txBody>
                  <a:tcPr marL="91435" marR="91435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n = 2</a:t>
                      </a:r>
                    </a:p>
                  </a:txBody>
                  <a:tcPr marL="91435" marR="91435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n = 3</a:t>
                      </a:r>
                    </a:p>
                  </a:txBody>
                  <a:tcPr marL="91435" marR="91435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n = 4</a:t>
                      </a:r>
                    </a:p>
                  </a:txBody>
                  <a:tcPr marL="91435" marR="91435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1435" marR="91435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00</a:t>
                      </a:r>
                    </a:p>
                  </a:txBody>
                  <a:tcPr marL="91435" marR="91435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000</a:t>
                      </a:r>
                    </a:p>
                  </a:txBody>
                  <a:tcPr marL="91435" marR="91435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0000</a:t>
                      </a:r>
                    </a:p>
                  </a:txBody>
                  <a:tcPr marL="91435" marR="91435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marL="91435" marR="91435" marT="45729" marB="45729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01</a:t>
                      </a:r>
                    </a:p>
                  </a:txBody>
                  <a:tcPr marL="91435" marR="91435" marT="45729" marB="45729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001</a:t>
                      </a:r>
                    </a:p>
                  </a:txBody>
                  <a:tcPr marL="91435" marR="91435" marT="45729" marB="45729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0001</a:t>
                      </a:r>
                    </a:p>
                  </a:txBody>
                  <a:tcPr marL="91435" marR="91435" marT="45729" marB="45729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638">
                <a:tc rowSpan="1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1435" marR="91435" marT="45729" marB="45729" horzOverflow="overflow">
                    <a:lnL>
                      <a:noFill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10</a:t>
                      </a:r>
                    </a:p>
                  </a:txBody>
                  <a:tcPr marL="91435" marR="91435" marT="45729" marB="45729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010</a:t>
                      </a:r>
                    </a:p>
                  </a:txBody>
                  <a:tcPr marL="91435" marR="91435" marT="45729" marB="45729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0010</a:t>
                      </a:r>
                    </a:p>
                  </a:txBody>
                  <a:tcPr marL="91435" marR="91435" marT="45729" marB="45729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63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11</a:t>
                      </a:r>
                    </a:p>
                  </a:txBody>
                  <a:tcPr marL="91435" marR="91435" marT="45729" marB="45729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011</a:t>
                      </a:r>
                    </a:p>
                  </a:txBody>
                  <a:tcPr marL="91435" marR="91435" marT="45729" marB="45729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0011</a:t>
                      </a:r>
                    </a:p>
                  </a:txBody>
                  <a:tcPr marL="91435" marR="91435" marT="45729" marB="45729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63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1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1435" marR="91435" marT="45729" marB="45729" horzOverflow="overflow">
                    <a:lnL>
                      <a:noFill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100</a:t>
                      </a:r>
                    </a:p>
                  </a:txBody>
                  <a:tcPr marL="91435" marR="91435" marT="45729" marB="45729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0100</a:t>
                      </a:r>
                    </a:p>
                  </a:txBody>
                  <a:tcPr marL="91435" marR="91435" marT="45729" marB="45729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63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101</a:t>
                      </a:r>
                    </a:p>
                  </a:txBody>
                  <a:tcPr marL="91435" marR="91435" marT="45729" marB="45729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0101</a:t>
                      </a:r>
                    </a:p>
                  </a:txBody>
                  <a:tcPr marL="91435" marR="91435" marT="45729" marB="45729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63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110</a:t>
                      </a:r>
                    </a:p>
                  </a:txBody>
                  <a:tcPr marL="91435" marR="91435" marT="45729" marB="45729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0110</a:t>
                      </a:r>
                    </a:p>
                  </a:txBody>
                  <a:tcPr marL="91435" marR="91435" marT="45729" marB="45729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63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111</a:t>
                      </a:r>
                    </a:p>
                  </a:txBody>
                  <a:tcPr marL="91435" marR="91435" marT="45729" marB="45729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0111</a:t>
                      </a:r>
                    </a:p>
                  </a:txBody>
                  <a:tcPr marL="91435" marR="91435" marT="45729" marB="45729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63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8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1435" marR="91435" marT="45729" marB="45729" horzOverflow="overflow">
                    <a:lnL>
                      <a:noFill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1000</a:t>
                      </a:r>
                    </a:p>
                  </a:txBody>
                  <a:tcPr marL="91435" marR="91435" marT="45729" marB="45729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63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1001</a:t>
                      </a:r>
                    </a:p>
                  </a:txBody>
                  <a:tcPr marL="91435" marR="91435" marT="45729" marB="45729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63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1010</a:t>
                      </a:r>
                    </a:p>
                  </a:txBody>
                  <a:tcPr marL="91435" marR="91435" marT="45729" marB="45729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63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1011</a:t>
                      </a:r>
                    </a:p>
                  </a:txBody>
                  <a:tcPr marL="91435" marR="91435" marT="45729" marB="45729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463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1100</a:t>
                      </a:r>
                    </a:p>
                  </a:txBody>
                  <a:tcPr marL="91435" marR="91435" marT="45729" marB="45729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463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1101</a:t>
                      </a:r>
                    </a:p>
                  </a:txBody>
                  <a:tcPr marL="91435" marR="91435" marT="45729" marB="45729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463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1110</a:t>
                      </a:r>
                    </a:p>
                  </a:txBody>
                  <a:tcPr marL="91435" marR="91435" marT="45729" marB="45729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463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1111</a:t>
                      </a:r>
                    </a:p>
                  </a:txBody>
                  <a:tcPr marL="91435" marR="91435" marT="45729" marB="45729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8722209"/>
              </p:ext>
            </p:extLst>
          </p:nvPr>
        </p:nvGraphicFramePr>
        <p:xfrm>
          <a:off x="468313" y="1601355"/>
          <a:ext cx="2879725" cy="22320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79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9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18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8861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Truth Table for the OR gate</a:t>
                      </a:r>
                    </a:p>
                  </a:txBody>
                  <a:tcPr marL="91421" marR="91421" marT="45715" marB="4571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86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Inputs</a:t>
                      </a:r>
                    </a:p>
                  </a:txBody>
                  <a:tcPr marL="91421" marR="91421" marT="45715" marB="4571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Output</a:t>
                      </a:r>
                    </a:p>
                  </a:txBody>
                  <a:tcPr marL="91421" marR="91421" marT="45715" marB="4571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86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A</a:t>
                      </a:r>
                    </a:p>
                  </a:txBody>
                  <a:tcPr marL="91421" marR="91421" marT="45715" marB="4571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B</a:t>
                      </a:r>
                    </a:p>
                  </a:txBody>
                  <a:tcPr marL="91421" marR="91421" marT="45715" marB="4571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30238" algn="l"/>
                        </a:tabLst>
                      </a:pPr>
                      <a:r>
                        <a:rPr lang="en-US" sz="1200" b="1" dirty="0"/>
                        <a:t>F = </a:t>
                      </a:r>
                      <a:r>
                        <a:rPr lang="en-US" sz="1200" b="1" dirty="0">
                          <a:latin typeface="+mn-lt"/>
                        </a:rPr>
                        <a:t>A</a:t>
                      </a:r>
                      <a:r>
                        <a:rPr lang="en-US" sz="1200" b="1" dirty="0">
                          <a:latin typeface="+mn-lt"/>
                          <a:ea typeface="Wingdings"/>
                          <a:cs typeface="Wingdings"/>
                          <a:sym typeface="Wingdings"/>
                        </a:rPr>
                        <a:t>+</a:t>
                      </a:r>
                      <a:r>
                        <a:rPr lang="en-US" sz="1200" b="1" dirty="0">
                          <a:latin typeface="+mn-lt"/>
                        </a:rPr>
                        <a:t>B</a:t>
                      </a:r>
                    </a:p>
                  </a:txBody>
                  <a:tcPr marL="91421" marR="91421" marT="45715" marB="4571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886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</a:p>
                  </a:txBody>
                  <a:tcPr marL="91421" marR="91421" marT="45715" marB="4571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</a:p>
                  </a:txBody>
                  <a:tcPr marL="91421" marR="91421" marT="45715" marB="4571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</a:p>
                  </a:txBody>
                  <a:tcPr marL="91421" marR="91421" marT="45715" marB="4571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886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</a:p>
                  </a:txBody>
                  <a:tcPr marL="91421" marR="91421" marT="45715" marB="4571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marL="91421" marR="91421" marT="45715" marB="4571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marL="91421" marR="91421" marT="45715" marB="45715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886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marL="91421" marR="91421" marT="45715" marB="4571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</a:p>
                  </a:txBody>
                  <a:tcPr marL="91421" marR="91421" marT="45715" marB="4571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marL="91421" marR="91421" marT="45715" marB="45715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886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marL="91421" marR="91421" marT="45715" marB="4571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marL="91421" marR="91421" marT="45715" marB="4571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marL="91421" marR="91421" marT="45715" marB="45715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20588" name="Group 4"/>
          <p:cNvGrpSpPr>
            <a:grpSpLocks/>
          </p:cNvGrpSpPr>
          <p:nvPr/>
        </p:nvGrpSpPr>
        <p:grpSpPr bwMode="auto">
          <a:xfrm>
            <a:off x="3492500" y="2464955"/>
            <a:ext cx="2016125" cy="1368425"/>
            <a:chOff x="3996308" y="4652392"/>
            <a:chExt cx="2016373" cy="1368673"/>
          </a:xfrm>
        </p:grpSpPr>
        <p:grpSp>
          <p:nvGrpSpPr>
            <p:cNvPr id="20595" name="Group 3"/>
            <p:cNvGrpSpPr>
              <a:grpSpLocks/>
            </p:cNvGrpSpPr>
            <p:nvPr/>
          </p:nvGrpSpPr>
          <p:grpSpPr bwMode="auto">
            <a:xfrm>
              <a:off x="3996308" y="4868416"/>
              <a:ext cx="1584003" cy="1152649"/>
              <a:chOff x="3996308" y="4868416"/>
              <a:chExt cx="1584003" cy="1152649"/>
            </a:xfrm>
          </p:grpSpPr>
          <p:sp>
            <p:nvSpPr>
              <p:cNvPr id="7" name="Right Brace 6"/>
              <p:cNvSpPr/>
              <p:nvPr/>
            </p:nvSpPr>
            <p:spPr>
              <a:xfrm>
                <a:off x="3996308" y="5084270"/>
                <a:ext cx="288961" cy="936795"/>
              </a:xfrm>
              <a:prstGeom prst="rightBrace">
                <a:avLst/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598" name="TextBox 7"/>
              <p:cNvSpPr txBox="1">
                <a:spLocks noChangeArrowheads="1"/>
              </p:cNvSpPr>
              <p:nvPr/>
            </p:nvSpPr>
            <p:spPr bwMode="auto">
              <a:xfrm>
                <a:off x="4356348" y="5228456"/>
                <a:ext cx="1223963" cy="646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200">
                    <a:solidFill>
                      <a:srgbClr val="FF0000"/>
                    </a:solidFill>
                  </a:rPr>
                  <a:t>True because one or more input is true</a:t>
                </a:r>
              </a:p>
            </p:txBody>
          </p:sp>
          <p:cxnSp>
            <p:nvCxnSpPr>
              <p:cNvPr id="12" name="Straight Arrow Connector 11"/>
              <p:cNvCxnSpPr/>
              <p:nvPr/>
            </p:nvCxnSpPr>
            <p:spPr>
              <a:xfrm flipH="1">
                <a:off x="3996308" y="4868331"/>
                <a:ext cx="360407" cy="0"/>
              </a:xfrm>
              <a:prstGeom prst="straightConnector1">
                <a:avLst/>
              </a:prstGeom>
              <a:ln>
                <a:tailEnd type="arrow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0596" name="TextBox 12"/>
            <p:cNvSpPr txBox="1">
              <a:spLocks noChangeArrowheads="1"/>
            </p:cNvSpPr>
            <p:nvPr/>
          </p:nvSpPr>
          <p:spPr bwMode="auto">
            <a:xfrm>
              <a:off x="4428356" y="4652392"/>
              <a:ext cx="15843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200"/>
                <a:t>False because no input is true</a:t>
              </a:r>
            </a:p>
          </p:txBody>
        </p:sp>
      </p:grpSp>
      <p:sp>
        <p:nvSpPr>
          <p:cNvPr id="20589" name="TextBox 7"/>
          <p:cNvSpPr txBox="1">
            <a:spLocks noChangeArrowheads="1"/>
          </p:cNvSpPr>
          <p:nvPr/>
        </p:nvSpPr>
        <p:spPr bwMode="auto">
          <a:xfrm>
            <a:off x="431801" y="4459589"/>
            <a:ext cx="53292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dirty="0"/>
              <a:t>What would the truth table look like when there were five inputs? </a:t>
            </a:r>
            <a:r>
              <a:rPr lang="en-US" altLang="en-US" dirty="0" err="1"/>
              <a:t>i.e</a:t>
            </a:r>
            <a:r>
              <a:rPr lang="en-US" altLang="en-US" dirty="0"/>
              <a:t> when n = 5</a:t>
            </a:r>
          </a:p>
          <a:p>
            <a:pPr eaLnBrk="1" hangingPunct="1"/>
            <a:r>
              <a:rPr lang="en-US" altLang="en-US" dirty="0"/>
              <a:t>How many and which outputs are true?</a:t>
            </a:r>
          </a:p>
        </p:txBody>
      </p:sp>
      <p:grpSp>
        <p:nvGrpSpPr>
          <p:cNvPr id="20590" name="Group 13"/>
          <p:cNvGrpSpPr>
            <a:grpSpLocks/>
          </p:cNvGrpSpPr>
          <p:nvPr/>
        </p:nvGrpSpPr>
        <p:grpSpPr bwMode="auto">
          <a:xfrm>
            <a:off x="5076307" y="2159361"/>
            <a:ext cx="2646306" cy="2623224"/>
            <a:chOff x="5075431" y="2159181"/>
            <a:chExt cx="2647416" cy="2623596"/>
          </a:xfrm>
        </p:grpSpPr>
        <p:cxnSp>
          <p:nvCxnSpPr>
            <p:cNvPr id="15" name="Straight Arrow Connector 14"/>
            <p:cNvCxnSpPr>
              <a:stCxn id="20598" idx="3"/>
            </p:cNvCxnSpPr>
            <p:nvPr/>
          </p:nvCxnSpPr>
          <p:spPr>
            <a:xfrm flipV="1">
              <a:off x="5075431" y="2159181"/>
              <a:ext cx="972477" cy="120472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20598" idx="3"/>
            </p:cNvCxnSpPr>
            <p:nvPr/>
          </p:nvCxnSpPr>
          <p:spPr>
            <a:xfrm flipV="1">
              <a:off x="5075431" y="2435662"/>
              <a:ext cx="1495120" cy="92824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20598" idx="3"/>
            </p:cNvCxnSpPr>
            <p:nvPr/>
          </p:nvCxnSpPr>
          <p:spPr>
            <a:xfrm flipV="1">
              <a:off x="5075431" y="3110291"/>
              <a:ext cx="2018065" cy="25361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20598" idx="3"/>
            </p:cNvCxnSpPr>
            <p:nvPr/>
          </p:nvCxnSpPr>
          <p:spPr>
            <a:xfrm>
              <a:off x="5075431" y="3363904"/>
              <a:ext cx="2647416" cy="141887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291458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Truth Tables</a:t>
            </a:r>
            <a:br>
              <a:rPr lang="en-US"/>
            </a:br>
            <a:r>
              <a:rPr lang="en-US"/>
              <a:t>(NAND and NOR Gates)</a:t>
            </a:r>
            <a:endParaRPr lang="en-US" dirty="0"/>
          </a:p>
        </p:txBody>
      </p:sp>
      <p:sp>
        <p:nvSpPr>
          <p:cNvPr id="21507" name="Text Placeholder 5"/>
          <p:cNvSpPr>
            <a:spLocks noGrp="1"/>
          </p:cNvSpPr>
          <p:nvPr>
            <p:ph type="body" idx="4294967295"/>
          </p:nvPr>
        </p:nvSpPr>
        <p:spPr>
          <a:xfrm>
            <a:off x="175491" y="2296095"/>
            <a:ext cx="4040188" cy="639763"/>
          </a:xfrm>
        </p:spPr>
        <p:txBody>
          <a:bodyPr/>
          <a:lstStyle/>
          <a:p>
            <a:pPr algn="ctr"/>
            <a:r>
              <a:rPr lang="en-US" altLang="en-US" dirty="0"/>
              <a:t>NAND Gate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40557669"/>
              </p:ext>
            </p:extLst>
          </p:nvPr>
        </p:nvGraphicFramePr>
        <p:xfrm>
          <a:off x="675302" y="2933408"/>
          <a:ext cx="3240087" cy="22542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800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0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0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782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Inputs</a:t>
                      </a:r>
                    </a:p>
                  </a:txBody>
                  <a:tcPr marL="91413" marR="91413" marT="45681" marB="45681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Output</a:t>
                      </a:r>
                    </a:p>
                  </a:txBody>
                  <a:tcPr marL="91413" marR="91413" marT="45681" marB="45681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6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/>
                        <a:t>A</a:t>
                      </a:r>
                    </a:p>
                  </a:txBody>
                  <a:tcPr marL="91432" marR="91432" marT="45686" marB="45686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/>
                        <a:t>B</a:t>
                      </a:r>
                    </a:p>
                  </a:txBody>
                  <a:tcPr marL="91432" marR="91432" marT="45686" marB="45686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/>
                        <a:t>C=A</a:t>
                      </a:r>
                      <a:r>
                        <a:rPr lang="en-US" sz="1800" dirty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</a:t>
                      </a:r>
                      <a:r>
                        <a:rPr lang="en-US" sz="1800" dirty="0"/>
                        <a:t>B</a:t>
                      </a:r>
                    </a:p>
                  </a:txBody>
                  <a:tcPr marL="91432" marR="91432" marT="45686" marB="45686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68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32" marR="91432" marT="45686" marB="45686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32" marR="91432" marT="45686" marB="45686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32" marR="91432" marT="45686" marB="45686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68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32" marR="91432" marT="45686" marB="45686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32" marR="91432" marT="45686" marB="45686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32" marR="91432" marT="45686" marB="45686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68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32" marR="91432" marT="45686" marB="45686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32" marR="91432" marT="45686" marB="45686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32" marR="91432" marT="45686" marB="45686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68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32" marR="91432" marT="45686" marB="45686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32" marR="91432" marT="45686" marB="45686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32" marR="91432" marT="45686" marB="45686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1537" name="Text Placeholder 7"/>
          <p:cNvSpPr>
            <a:spLocks noGrp="1"/>
          </p:cNvSpPr>
          <p:nvPr>
            <p:ph type="body" sz="quarter" idx="4294967295"/>
          </p:nvPr>
        </p:nvSpPr>
        <p:spPr>
          <a:xfrm>
            <a:off x="4572000" y="2279502"/>
            <a:ext cx="4041775" cy="639763"/>
          </a:xfrm>
        </p:spPr>
        <p:txBody>
          <a:bodyPr/>
          <a:lstStyle/>
          <a:p>
            <a:pPr algn="ctr"/>
            <a:r>
              <a:rPr lang="en-US" altLang="en-US" dirty="0"/>
              <a:t>NOR Gate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3327725" y="3348038"/>
            <a:ext cx="361950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15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1021625"/>
              </p:ext>
            </p:extLst>
          </p:nvPr>
        </p:nvGraphicFramePr>
        <p:xfrm>
          <a:off x="4985508" y="2933408"/>
          <a:ext cx="3240087" cy="22542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800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0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0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782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Inputs</a:t>
                      </a:r>
                    </a:p>
                  </a:txBody>
                  <a:tcPr marL="91413" marR="91413" marT="45681" marB="45681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Output</a:t>
                      </a:r>
                    </a:p>
                  </a:txBody>
                  <a:tcPr marL="91413" marR="91413" marT="45681" marB="45681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6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/>
                        <a:t>A</a:t>
                      </a:r>
                    </a:p>
                  </a:txBody>
                  <a:tcPr marL="91432" marR="91432" marT="45686" marB="45686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/>
                        <a:t>B</a:t>
                      </a:r>
                    </a:p>
                  </a:txBody>
                  <a:tcPr marL="91432" marR="91432" marT="45686" marB="45686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/>
                        <a:t>C=A</a:t>
                      </a:r>
                      <a:r>
                        <a:rPr lang="en-US" sz="1800" dirty="0">
                          <a:latin typeface="+mn-lt"/>
                          <a:ea typeface="Wingdings"/>
                          <a:cs typeface="Wingdings"/>
                          <a:sym typeface="Wingdings"/>
                        </a:rPr>
                        <a:t>+</a:t>
                      </a:r>
                      <a:r>
                        <a:rPr lang="en-US" sz="1800" dirty="0"/>
                        <a:t>B</a:t>
                      </a:r>
                    </a:p>
                  </a:txBody>
                  <a:tcPr marL="91432" marR="91432" marT="45686" marB="45686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68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32" marR="91432" marT="45686" marB="45686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32" marR="91432" marT="45686" marB="45686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32" marR="91432" marT="45686" marB="45686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68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32" marR="91432" marT="45686" marB="45686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32" marR="91432" marT="45686" marB="45686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32" marR="91432" marT="45686" marB="45686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68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32" marR="91432" marT="45686" marB="45686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32" marR="91432" marT="45686" marB="45686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32" marR="91432" marT="45686" marB="45686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68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32" marR="91432" marT="45686" marB="45686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32" marR="91432" marT="45686" marB="45686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32" marR="91432" marT="45686" marB="45686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16" name="Straight Connector 15"/>
          <p:cNvCxnSpPr/>
          <p:nvPr/>
        </p:nvCxnSpPr>
        <p:spPr>
          <a:xfrm>
            <a:off x="7621623" y="3348038"/>
            <a:ext cx="360363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25247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</a:t>
            </a:r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3515193" y="1350182"/>
            <a:ext cx="3436496" cy="4655451"/>
            <a:chOff x="2919335" y="1417638"/>
            <a:chExt cx="3436496" cy="4655451"/>
          </a:xfrm>
        </p:grpSpPr>
        <p:pic>
          <p:nvPicPr>
            <p:cNvPr id="3" name="Picture 2" descr="3spoken: The Unanswered &lt;strong&gt;Questions&lt;/strong&gt; of Modern Monetary Theory #1 - Does ...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9335" y="1417638"/>
              <a:ext cx="3436496" cy="429562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2923082" y="5703757"/>
              <a:ext cx="34252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>
                  <a:solidFill>
                    <a:srgbClr val="0C5F9F"/>
                  </a:solidFill>
                  <a:latin typeface="Century Gothic" panose="020B0502020202020204" pitchFamily="34" charset="0"/>
                </a:rPr>
                <a:t>Any Questions?</a:t>
              </a:r>
              <a:endParaRPr lang="en-GB" b="1" dirty="0">
                <a:solidFill>
                  <a:srgbClr val="0C5F9F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27023" y="1417638"/>
            <a:ext cx="25183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Work on Lab Books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Lab02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Lab03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Lab04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Lab05</a:t>
            </a:r>
            <a:endParaRPr lang="en-GB" dirty="0"/>
          </a:p>
          <a:p>
            <a:r>
              <a:rPr lang="en-GB" dirty="0" smtClean="0"/>
              <a:t>for remainder of session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4517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Analogue Systems</a:t>
            </a:r>
            <a:endParaRPr lang="en-US" altLang="en-US"/>
          </a:p>
        </p:txBody>
      </p:sp>
      <p:sp>
        <p:nvSpPr>
          <p:cNvPr id="4100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Frequency Waves</a:t>
            </a:r>
          </a:p>
          <a:p>
            <a:r>
              <a:rPr lang="en-US" altLang="en-US" dirty="0" smtClean="0"/>
              <a:t>Strength can be any value along the wave between given minimum and maximum values e.g. a thermometer</a:t>
            </a:r>
            <a:endParaRPr lang="en-US" altLang="en-US" dirty="0"/>
          </a:p>
        </p:txBody>
      </p:sp>
      <p:pic>
        <p:nvPicPr>
          <p:cNvPr id="4099" name="Content Placeholder 7" descr="ch02f01.jpg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0" t="-355" r="220" b="-5996"/>
          <a:stretch/>
        </p:blipFill>
        <p:spPr>
          <a:xfrm>
            <a:off x="1450181" y="3149023"/>
            <a:ext cx="6243637" cy="2814638"/>
          </a:xfrm>
        </p:spPr>
      </p:pic>
    </p:spTree>
    <p:extLst>
      <p:ext uri="{BB962C8B-B14F-4D97-AF65-F5344CB8AC3E}">
        <p14:creationId xmlns:p14="http://schemas.microsoft.com/office/powerpoint/2010/main" val="922485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Digital Systems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2463798"/>
          </a:xfrm>
        </p:spPr>
        <p:txBody>
          <a:bodyPr>
            <a:normAutofit/>
          </a:bodyPr>
          <a:lstStyle/>
          <a:p>
            <a:r>
              <a:rPr lang="en-GB" altLang="en-US" sz="2000" dirty="0"/>
              <a:t>Series of 1s and 0s</a:t>
            </a:r>
          </a:p>
          <a:p>
            <a:r>
              <a:rPr lang="en-GB" altLang="en-US" sz="2000" dirty="0"/>
              <a:t>Strength is set to either one or zero (or true or false, or on or off)</a:t>
            </a:r>
          </a:p>
          <a:p>
            <a:r>
              <a:rPr lang="en-GB" altLang="en-US" sz="2000" dirty="0"/>
              <a:t>Also </a:t>
            </a:r>
            <a:r>
              <a:rPr lang="en-GB" altLang="en-US" sz="2000" dirty="0" smtClean="0"/>
              <a:t>referred </a:t>
            </a:r>
            <a:r>
              <a:rPr lang="en-GB" altLang="en-US" sz="2000" dirty="0"/>
              <a:t>to as a binary system</a:t>
            </a:r>
          </a:p>
          <a:p>
            <a:r>
              <a:rPr lang="en-GB" altLang="en-US" sz="2000" dirty="0"/>
              <a:t>Binary systems use base 2 mathematically</a:t>
            </a:r>
          </a:p>
          <a:p>
            <a:r>
              <a:rPr lang="en-GB" altLang="en-US" sz="2000" dirty="0"/>
              <a:t>Everything on your computer can ultimately be turned into 1s of 0s</a:t>
            </a:r>
          </a:p>
          <a:p>
            <a:endParaRPr lang="en-GB" sz="2000" dirty="0"/>
          </a:p>
        </p:txBody>
      </p:sp>
      <p:pic>
        <p:nvPicPr>
          <p:cNvPr id="4" name="Content Placeholder 3" descr="ch02f0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286000" y="3676072"/>
            <a:ext cx="4572000" cy="201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760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What is a Gate?</a:t>
            </a:r>
            <a:endParaRPr lang="en-US" altLang="en-US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254692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 two state device</a:t>
            </a:r>
          </a:p>
          <a:p>
            <a:pPr lvl="1"/>
            <a:r>
              <a:rPr lang="en-US" dirty="0"/>
              <a:t>Can be open or closed</a:t>
            </a:r>
          </a:p>
          <a:p>
            <a:r>
              <a:rPr lang="en-US" dirty="0"/>
              <a:t>Takes one or more input and converts it into an output</a:t>
            </a:r>
          </a:p>
          <a:p>
            <a:r>
              <a:rPr lang="en-US" dirty="0"/>
              <a:t>There are various different types of gates</a:t>
            </a:r>
          </a:p>
          <a:p>
            <a:r>
              <a:rPr lang="en-US" dirty="0"/>
              <a:t>Gates are like the neurons in the human brain making it work.</a:t>
            </a:r>
          </a:p>
          <a:p>
            <a:r>
              <a:rPr lang="en-US" dirty="0"/>
              <a:t>We use gates to make computers</a:t>
            </a:r>
          </a:p>
          <a:p>
            <a:r>
              <a:rPr lang="en-US" dirty="0"/>
              <a:t>Gates are cheap and mass producible</a:t>
            </a:r>
          </a:p>
        </p:txBody>
      </p:sp>
    </p:spTree>
    <p:extLst>
      <p:ext uri="{BB962C8B-B14F-4D97-AF65-F5344CB8AC3E}">
        <p14:creationId xmlns:p14="http://schemas.microsoft.com/office/powerpoint/2010/main" val="4123864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Fundamental Gates</a:t>
            </a:r>
            <a:endParaRPr lang="en-US" altLang="en-US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Three primitive types of gates</a:t>
            </a:r>
          </a:p>
          <a:p>
            <a:pPr lvl="1"/>
            <a:r>
              <a:rPr lang="en-US"/>
              <a:t>AND gate</a:t>
            </a:r>
          </a:p>
          <a:p>
            <a:pPr lvl="1"/>
            <a:r>
              <a:rPr lang="en-US"/>
              <a:t>OR gate</a:t>
            </a:r>
          </a:p>
          <a:p>
            <a:pPr lvl="1"/>
            <a:r>
              <a:rPr lang="en-US"/>
              <a:t>NOT gate</a:t>
            </a:r>
          </a:p>
          <a:p>
            <a:r>
              <a:rPr lang="en-US"/>
              <a:t>Derived gates, come from the primitive gates</a:t>
            </a:r>
          </a:p>
          <a:p>
            <a:pPr lvl="1"/>
            <a:r>
              <a:rPr lang="en-US"/>
              <a:t>NAND</a:t>
            </a:r>
          </a:p>
          <a:p>
            <a:pPr lvl="1"/>
            <a:r>
              <a:rPr lang="en-US"/>
              <a:t>NOR</a:t>
            </a:r>
          </a:p>
          <a:p>
            <a:pPr lvl="1"/>
            <a:r>
              <a:rPr lang="en-US"/>
              <a:t>EOR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938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AND Gates</a:t>
            </a:r>
            <a:endParaRPr lang="en-US" altLang="en-US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Two or more inputs leading to a single output</a:t>
            </a:r>
          </a:p>
          <a:p>
            <a:r>
              <a:rPr lang="en-US" altLang="en-US"/>
              <a:t>If the first AND second (third, forth, fifth etc) input are true(1) then the output is true(1).</a:t>
            </a:r>
          </a:p>
        </p:txBody>
      </p:sp>
      <p:pic>
        <p:nvPicPr>
          <p:cNvPr id="8196" name="Picture 1" descr="ch02f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700" y="3349560"/>
            <a:ext cx="60706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7024254" y="56378"/>
            <a:ext cx="1948873" cy="1420084"/>
            <a:chOff x="7024254" y="56378"/>
            <a:chExt cx="1948873" cy="1420084"/>
          </a:xfrm>
        </p:grpSpPr>
        <p:sp>
          <p:nvSpPr>
            <p:cNvPr id="6" name="6-Point Star 5"/>
            <p:cNvSpPr/>
            <p:nvPr/>
          </p:nvSpPr>
          <p:spPr>
            <a:xfrm>
              <a:off x="7144328" y="56378"/>
              <a:ext cx="1708727" cy="1420084"/>
            </a:xfrm>
            <a:prstGeom prst="star6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024254" y="582450"/>
              <a:ext cx="1948873" cy="378691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Primitive Gate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394263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OR Gates</a:t>
            </a:r>
            <a:endParaRPr lang="en-US" altLang="en-US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en-US" sz="2400" dirty="0"/>
              <a:t>Two or more inputs leading to a single output</a:t>
            </a:r>
          </a:p>
          <a:p>
            <a:pPr eaLnBrk="1" hangingPunct="1"/>
            <a:r>
              <a:rPr lang="en-US" altLang="en-US" sz="2400" dirty="0"/>
              <a:t>If the first OR second (third, forth, fifth </a:t>
            </a:r>
            <a:r>
              <a:rPr lang="en-US" altLang="en-US" sz="2400" dirty="0" err="1"/>
              <a:t>etc</a:t>
            </a:r>
            <a:r>
              <a:rPr lang="en-US" altLang="en-US" sz="2400" dirty="0"/>
              <a:t>) input are true(1) then the output is true(1).</a:t>
            </a:r>
          </a:p>
          <a:p>
            <a:pPr eaLnBrk="1" hangingPunct="1"/>
            <a:r>
              <a:rPr lang="en-US" altLang="en-US" sz="2400" dirty="0"/>
              <a:t>What do you think a truth table for an OR gate would look like?</a:t>
            </a:r>
          </a:p>
          <a:p>
            <a:pPr eaLnBrk="1" hangingPunct="1"/>
            <a:endParaRPr lang="en-US" altLang="en-US" sz="2400" dirty="0"/>
          </a:p>
        </p:txBody>
      </p:sp>
      <p:pic>
        <p:nvPicPr>
          <p:cNvPr id="9220" name="Picture 1" descr="ch02f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050" y="3863183"/>
            <a:ext cx="55499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7024254" y="56378"/>
            <a:ext cx="1948873" cy="1420084"/>
            <a:chOff x="7024254" y="56378"/>
            <a:chExt cx="1948873" cy="1420084"/>
          </a:xfrm>
        </p:grpSpPr>
        <p:sp>
          <p:nvSpPr>
            <p:cNvPr id="6" name="6-Point Star 5"/>
            <p:cNvSpPr/>
            <p:nvPr/>
          </p:nvSpPr>
          <p:spPr>
            <a:xfrm>
              <a:off x="7144328" y="56378"/>
              <a:ext cx="1708727" cy="1420084"/>
            </a:xfrm>
            <a:prstGeom prst="star6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024254" y="582450"/>
              <a:ext cx="1948873" cy="378691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Primitive Gate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308937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NOT Gates</a:t>
            </a:r>
            <a:endParaRPr lang="en-US" altLang="en-US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en-US"/>
              <a:t>Also called an inverter</a:t>
            </a:r>
          </a:p>
          <a:p>
            <a:r>
              <a:rPr lang="en-US" altLang="en-US"/>
              <a:t>Takes one input and ‘inverts’ it</a:t>
            </a:r>
          </a:p>
        </p:txBody>
      </p:sp>
      <p:pic>
        <p:nvPicPr>
          <p:cNvPr id="10244" name="Picture 3" descr="ch02f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349" y="3257983"/>
            <a:ext cx="3514725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6431649"/>
              </p:ext>
            </p:extLst>
          </p:nvPr>
        </p:nvGraphicFramePr>
        <p:xfrm>
          <a:off x="5992224" y="2681721"/>
          <a:ext cx="2232026" cy="25542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16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60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768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Truth</a:t>
                      </a:r>
                      <a:r>
                        <a:rPr lang="en-US" sz="1800" baseline="0" dirty="0"/>
                        <a:t> Table</a:t>
                      </a:r>
                      <a:endParaRPr lang="en-US" sz="1800" dirty="0"/>
                    </a:p>
                  </a:txBody>
                  <a:tcPr marL="91431" marR="91431" marT="45684" marB="4568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91431" marR="91431" marT="45705" marB="4570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68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Input</a:t>
                      </a:r>
                    </a:p>
                  </a:txBody>
                  <a:tcPr marL="91431" marR="91431" marT="45684" marB="4568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Output</a:t>
                      </a:r>
                    </a:p>
                  </a:txBody>
                  <a:tcPr marL="91431" marR="91431" marT="45684" marB="4568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96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en-US" sz="1800" dirty="0"/>
                        <a:t>A</a:t>
                      </a:r>
                    </a:p>
                  </a:txBody>
                  <a:tcPr marL="91431" marR="91431" marT="45684" marB="4568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en-US" sz="1800" dirty="0"/>
                        <a:t>F=A</a:t>
                      </a:r>
                    </a:p>
                  </a:txBody>
                  <a:tcPr marL="91431" marR="91431" marT="45684" marB="4568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96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en-US" sz="1800" dirty="0"/>
                        <a:t>1</a:t>
                      </a:r>
                    </a:p>
                  </a:txBody>
                  <a:tcPr marL="91431" marR="91431" marT="45684" marB="4568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en-US" sz="1800" dirty="0"/>
                        <a:t>0</a:t>
                      </a:r>
                    </a:p>
                  </a:txBody>
                  <a:tcPr marL="91431" marR="91431" marT="45684" marB="4568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96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en-US" sz="1800" dirty="0"/>
                        <a:t>0</a:t>
                      </a:r>
                    </a:p>
                  </a:txBody>
                  <a:tcPr marL="91431" marR="91431" marT="45684" marB="4568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en-US" sz="1800" dirty="0"/>
                        <a:t>1</a:t>
                      </a:r>
                    </a:p>
                  </a:txBody>
                  <a:tcPr marL="91431" marR="91431" marT="45684" marB="4568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7647986" y="3761221"/>
            <a:ext cx="144463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Rounded Rectangular Callout 1"/>
          <p:cNvSpPr/>
          <p:nvPr/>
        </p:nvSpPr>
        <p:spPr>
          <a:xfrm>
            <a:off x="4623799" y="4553383"/>
            <a:ext cx="1223962" cy="792163"/>
          </a:xfrm>
          <a:prstGeom prst="wedgeRoundRectCallout">
            <a:avLst>
              <a:gd name="adj1" fmla="val 60052"/>
              <a:gd name="adj2" fmla="val -95672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>
                <a:solidFill>
                  <a:schemeClr val="tx1"/>
                </a:solidFill>
                <a:ea typeface="ＭＳ Ｐゴシック" pitchFamily="34" charset="-128"/>
              </a:rPr>
              <a:t>We</a:t>
            </a:r>
            <a:r>
              <a:rPr lang="en-US" altLang="en-US" sz="1200">
                <a:solidFill>
                  <a:schemeClr val="tx1"/>
                </a:solidFill>
                <a:ea typeface="ＭＳ Ｐゴシック" pitchFamily="34" charset="-128"/>
              </a:rPr>
              <a:t>’</a:t>
            </a:r>
            <a:r>
              <a:rPr lang="en-US" sz="1200">
                <a:solidFill>
                  <a:schemeClr val="tx1"/>
                </a:solidFill>
                <a:ea typeface="ＭＳ Ｐゴシック" pitchFamily="34" charset="-128"/>
              </a:rPr>
              <a:t>ll discuss Truth Tables further later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024254" y="56378"/>
            <a:ext cx="1948873" cy="1420084"/>
            <a:chOff x="7024254" y="56378"/>
            <a:chExt cx="1948873" cy="1420084"/>
          </a:xfrm>
        </p:grpSpPr>
        <p:sp>
          <p:nvSpPr>
            <p:cNvPr id="9" name="6-Point Star 8"/>
            <p:cNvSpPr/>
            <p:nvPr/>
          </p:nvSpPr>
          <p:spPr>
            <a:xfrm>
              <a:off x="7144328" y="56378"/>
              <a:ext cx="1708727" cy="1420084"/>
            </a:xfrm>
            <a:prstGeom prst="star6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024254" y="582450"/>
              <a:ext cx="1948873" cy="378691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Primitive Gate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99979267"/>
      </p:ext>
    </p:extLst>
  </p:cSld>
  <p:clrMapOvr>
    <a:masterClrMapping/>
  </p:clrMapOvr>
</p:sld>
</file>

<file path=ppt/theme/theme1.xml><?xml version="1.0" encoding="utf-8"?>
<a:theme xmlns:a="http://schemas.openxmlformats.org/drawingml/2006/main" name="UW-Theme-2017-St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W-Theme-2017-Std" id="{2592A050-CE5C-479D-81E6-396BC84D06C1}" vid="{55816F76-E1E1-4143-A732-09BA3CCD84B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UW-Theme-2017-Std</Template>
  <TotalTime>59</TotalTime>
  <Words>1139</Words>
  <Application>Microsoft Office PowerPoint</Application>
  <PresentationFormat>On-screen Show (4:3)</PresentationFormat>
  <Paragraphs>279</Paragraphs>
  <Slides>27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ＭＳ Ｐゴシック</vt:lpstr>
      <vt:lpstr>ＭＳ Ｐゴシック</vt:lpstr>
      <vt:lpstr>Arial</vt:lpstr>
      <vt:lpstr>Calibri</vt:lpstr>
      <vt:lpstr>Century Gothic</vt:lpstr>
      <vt:lpstr>Wingdings</vt:lpstr>
      <vt:lpstr>UW-Theme-2017-Std</vt:lpstr>
      <vt:lpstr>The Computing Professional</vt:lpstr>
      <vt:lpstr>Session Overview</vt:lpstr>
      <vt:lpstr>Analogue Systems</vt:lpstr>
      <vt:lpstr>Digital Systems</vt:lpstr>
      <vt:lpstr>What is a Gate?</vt:lpstr>
      <vt:lpstr>Fundamental Gates</vt:lpstr>
      <vt:lpstr>AND Gates</vt:lpstr>
      <vt:lpstr>OR Gates</vt:lpstr>
      <vt:lpstr>NOT Gates</vt:lpstr>
      <vt:lpstr>NAND Gates</vt:lpstr>
      <vt:lpstr>NOR Gates</vt:lpstr>
      <vt:lpstr>EOR / XOR Gates</vt:lpstr>
      <vt:lpstr>Logic Gate Simulator</vt:lpstr>
      <vt:lpstr>Application of Gates</vt:lpstr>
      <vt:lpstr>Combinational Logic</vt:lpstr>
      <vt:lpstr>Combinational Logic</vt:lpstr>
      <vt:lpstr>Example 1</vt:lpstr>
      <vt:lpstr>Example 2</vt:lpstr>
      <vt:lpstr>Example 3</vt:lpstr>
      <vt:lpstr>Example 4</vt:lpstr>
      <vt:lpstr>The Multiplexer</vt:lpstr>
      <vt:lpstr>The Demultiplexer</vt:lpstr>
      <vt:lpstr>Truth Tables</vt:lpstr>
      <vt:lpstr>Truth Tables (AND Gate)</vt:lpstr>
      <vt:lpstr>Truth Tables (OR Gate)</vt:lpstr>
      <vt:lpstr>Truth Tables (NAND and NOR Gates)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103IT Managing Networks</dc:title>
  <dc:creator>Richard Wilkinson</dc:creator>
  <cp:lastModifiedBy>Richard Wilkinson</cp:lastModifiedBy>
  <cp:revision>12</cp:revision>
  <dcterms:created xsi:type="dcterms:W3CDTF">2014-09-05T18:46:37Z</dcterms:created>
  <dcterms:modified xsi:type="dcterms:W3CDTF">2017-03-17T13:30:23Z</dcterms:modified>
</cp:coreProperties>
</file>