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7A235-5A19-428E-BFA3-F5FE228A577C}" type="datetimeFigureOut">
              <a:rPr lang="en-GB" smtClean="0"/>
              <a:t>19/03/2017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3DD33-BB94-463B-9EC5-8A1B7D91D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135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0263-BB8E-426B-87A1-5A318C10998D}" type="datetimeFigureOut">
              <a:rPr lang="en-GB" smtClean="0"/>
              <a:t>19/03/2017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F019-ED8A-4113-9E91-BA5EA6A75E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068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0263-BB8E-426B-87A1-5A318C10998D}" type="datetimeFigureOut">
              <a:rPr lang="en-GB" smtClean="0"/>
              <a:t>19/03/2017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F019-ED8A-4113-9E91-BA5EA6A75E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73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0263-BB8E-426B-87A1-5A318C10998D}" type="datetimeFigureOut">
              <a:rPr lang="en-GB" smtClean="0"/>
              <a:t>19/03/2017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F019-ED8A-4113-9E91-BA5EA6A75E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408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0263-BB8E-426B-87A1-5A318C10998D}" type="datetimeFigureOut">
              <a:rPr lang="en-GB" smtClean="0"/>
              <a:t>19/03/2017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F019-ED8A-4113-9E91-BA5EA6A75E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67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0263-BB8E-426B-87A1-5A318C10998D}" type="datetimeFigureOut">
              <a:rPr lang="en-GB" smtClean="0"/>
              <a:t>19/03/2017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F019-ED8A-4113-9E91-BA5EA6A75E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28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0263-BB8E-426B-87A1-5A318C10998D}" type="datetimeFigureOut">
              <a:rPr lang="en-GB" smtClean="0"/>
              <a:t>19/03/2017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F019-ED8A-4113-9E91-BA5EA6A75E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7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0263-BB8E-426B-87A1-5A318C10998D}" type="datetimeFigureOut">
              <a:rPr lang="en-GB" smtClean="0"/>
              <a:t>19/03/2017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F019-ED8A-4113-9E91-BA5EA6A75E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53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0263-BB8E-426B-87A1-5A318C10998D}" type="datetimeFigureOut">
              <a:rPr lang="en-GB" smtClean="0"/>
              <a:t>19/03/2017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F019-ED8A-4113-9E91-BA5EA6A75E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174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0263-BB8E-426B-87A1-5A318C10998D}" type="datetimeFigureOut">
              <a:rPr lang="en-GB" smtClean="0"/>
              <a:t>19/03/2017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F019-ED8A-4113-9E91-BA5EA6A75E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940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0263-BB8E-426B-87A1-5A318C10998D}" type="datetimeFigureOut">
              <a:rPr lang="en-GB" smtClean="0"/>
              <a:t>19/03/2017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F019-ED8A-4113-9E91-BA5EA6A75E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57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0263-BB8E-426B-87A1-5A318C10998D}" type="datetimeFigureOut">
              <a:rPr lang="en-GB" smtClean="0"/>
              <a:t>19/03/2017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0F019-ED8A-4113-9E91-BA5EA6A75E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03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D0263-BB8E-426B-87A1-5A318C10998D}" type="datetimeFigureOut">
              <a:rPr lang="en-GB" smtClean="0"/>
              <a:t>19/03/2017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0F019-ED8A-4113-9E91-BA5EA6A75E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1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Computing Professional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dirty="0"/>
              <a:t>Boolean Algebra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9044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DeMorgan’s Theorem 1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DeMorgan</a:t>
            </a:r>
            <a:r>
              <a:rPr lang="ja-JP" altLang="en-US"/>
              <a:t>’</a:t>
            </a:r>
            <a:r>
              <a:rPr lang="en-US" altLang="ja-JP"/>
              <a:t>s Theorem (1) states that  when the </a:t>
            </a:r>
            <a:r>
              <a:rPr lang="en-US" altLang="ja-JP" b="1">
                <a:solidFill>
                  <a:srgbClr val="CC9900"/>
                </a:solidFill>
              </a:rPr>
              <a:t>OR</a:t>
            </a:r>
            <a:r>
              <a:rPr lang="en-US" altLang="ja-JP"/>
              <a:t> sum of two variables is inverted, it is the same as inverting each variable individually and then </a:t>
            </a:r>
            <a:r>
              <a:rPr lang="en-US" altLang="ja-JP" b="1">
                <a:solidFill>
                  <a:srgbClr val="CC9900"/>
                </a:solidFill>
              </a:rPr>
              <a:t>AND</a:t>
            </a:r>
            <a:r>
              <a:rPr lang="en-US" altLang="ja-JP"/>
              <a:t>ing these inverted variables. </a:t>
            </a:r>
          </a:p>
          <a:p>
            <a:endParaRPr lang="en-US" altLang="en-US"/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3553620"/>
            <a:ext cx="300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3473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DeMorgan’s Theorem 2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DeMorgan</a:t>
            </a:r>
            <a:r>
              <a:rPr lang="ja-JP" altLang="en-US"/>
              <a:t>’</a:t>
            </a:r>
            <a:r>
              <a:rPr lang="en-US" altLang="ja-JP"/>
              <a:t>s Theorem (2) states that  when the </a:t>
            </a:r>
            <a:r>
              <a:rPr lang="en-US" altLang="ja-JP" b="1">
                <a:solidFill>
                  <a:srgbClr val="CC9900"/>
                </a:solidFill>
              </a:rPr>
              <a:t>AND</a:t>
            </a:r>
            <a:r>
              <a:rPr lang="en-US" altLang="ja-JP"/>
              <a:t> product of two variables is inverted, it is the same as inverting each variable individually and then </a:t>
            </a:r>
            <a:r>
              <a:rPr lang="en-US" altLang="ja-JP" b="1">
                <a:solidFill>
                  <a:srgbClr val="CC9900"/>
                </a:solidFill>
              </a:rPr>
              <a:t>OR</a:t>
            </a:r>
            <a:r>
              <a:rPr lang="en-US" altLang="ja-JP"/>
              <a:t>ing them.</a:t>
            </a:r>
            <a:endParaRPr lang="en-US" altLang="en-US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337" y="3572670"/>
            <a:ext cx="29813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024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Applying DeMorgan’s Theorem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3923143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 err="1"/>
              <a:t>DeMorgan</a:t>
            </a:r>
            <a:r>
              <a:rPr lang="ja-JP" altLang="en-US" dirty="0"/>
              <a:t>’</a:t>
            </a:r>
            <a:r>
              <a:rPr lang="en-US" altLang="ja-JP" dirty="0"/>
              <a:t>s Theorem</a:t>
            </a: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 err="1"/>
              <a:t>DeMorgan's</a:t>
            </a:r>
            <a:r>
              <a:rPr lang="en-US" altLang="en-US" dirty="0"/>
              <a:t> theorem can be applied in 3 steps :</a:t>
            </a:r>
          </a:p>
          <a:p>
            <a:pPr lvl="1"/>
            <a:r>
              <a:rPr lang="en-US" altLang="en-US" dirty="0"/>
              <a:t>Complement the entire expression.</a:t>
            </a:r>
          </a:p>
          <a:p>
            <a:pPr lvl="1"/>
            <a:r>
              <a:rPr lang="en-US" altLang="en-US" dirty="0"/>
              <a:t>Change all OR signs to AND </a:t>
            </a:r>
            <a:r>
              <a:rPr lang="en-US" altLang="en-US" dirty="0" err="1"/>
              <a:t>and</a:t>
            </a:r>
            <a:r>
              <a:rPr lang="en-US" altLang="en-US" dirty="0"/>
              <a:t> all AND signs to ORs.</a:t>
            </a:r>
          </a:p>
          <a:p>
            <a:pPr lvl="1"/>
            <a:r>
              <a:rPr lang="en-US" altLang="en-US" dirty="0"/>
              <a:t>Complement each of the individual variables.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046630" y="2231816"/>
            <a:ext cx="3581400" cy="1465263"/>
            <a:chOff x="2822177" y="2574278"/>
            <a:chExt cx="3581400" cy="1465263"/>
          </a:xfrm>
        </p:grpSpPr>
        <p:sp>
          <p:nvSpPr>
            <p:cNvPr id="17412" name="Text Box 5"/>
            <p:cNvSpPr txBox="1">
              <a:spLocks noChangeArrowheads="1"/>
            </p:cNvSpPr>
            <p:nvPr/>
          </p:nvSpPr>
          <p:spPr bwMode="auto">
            <a:xfrm>
              <a:off x="2822177" y="2574278"/>
              <a:ext cx="3581400" cy="1465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3600" dirty="0">
                  <a:cs typeface="Arial" panose="020B0604020202020204" pitchFamily="34" charset="0"/>
                </a:rPr>
                <a:t>A * B = A + B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3600" dirty="0">
                  <a:cs typeface="Arial" panose="020B0604020202020204" pitchFamily="34" charset="0"/>
                </a:rPr>
                <a:t>A + B = A * B</a:t>
              </a: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2916238" y="2636838"/>
              <a:ext cx="2663825" cy="792162"/>
              <a:chOff x="2916238" y="2636838"/>
              <a:chExt cx="2663825" cy="792162"/>
            </a:xfrm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2916238" y="2636838"/>
                <a:ext cx="1008062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916238" y="3429000"/>
                <a:ext cx="1008062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4427538" y="2636838"/>
                <a:ext cx="288925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4500563" y="3429000"/>
                <a:ext cx="287337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292725" y="2636838"/>
                <a:ext cx="287338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5292725" y="3429000"/>
                <a:ext cx="287338" cy="0"/>
              </a:xfrm>
              <a:prstGeom prst="line">
                <a:avLst/>
              </a:prstGeom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1198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Step 1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Complement the entire expression</a:t>
            </a:r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213" y="3124995"/>
            <a:ext cx="17716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AutoShape 4"/>
          <p:cNvSpPr>
            <a:spLocks noChangeArrowheads="1"/>
          </p:cNvSpPr>
          <p:nvPr/>
        </p:nvSpPr>
        <p:spPr bwMode="auto">
          <a:xfrm>
            <a:off x="4356100" y="3463130"/>
            <a:ext cx="1219200" cy="381000"/>
          </a:xfrm>
          <a:prstGeom prst="leftArrow">
            <a:avLst>
              <a:gd name="adj1" fmla="val 50000"/>
              <a:gd name="adj2" fmla="val 80000"/>
            </a:avLst>
          </a:prstGeom>
          <a:solidFill>
            <a:srgbClr val="FF5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5708185" y="3238131"/>
            <a:ext cx="28729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Complement entire </a:t>
            </a:r>
          </a:p>
          <a:p>
            <a:pPr algn="ctr" eaLnBrk="1" hangingPunct="1"/>
            <a:r>
              <a:rPr lang="en-US" altLang="en-US" sz="2400" dirty="0">
                <a:solidFill>
                  <a:srgbClr val="000000"/>
                </a:solidFill>
                <a:cs typeface="Arial" panose="020B0604020202020204" pitchFamily="34" charset="0"/>
              </a:rPr>
              <a:t>expression</a:t>
            </a:r>
          </a:p>
        </p:txBody>
      </p:sp>
    </p:spTree>
    <p:extLst>
      <p:ext uri="{BB962C8B-B14F-4D97-AF65-F5344CB8AC3E}">
        <p14:creationId xmlns:p14="http://schemas.microsoft.com/office/powerpoint/2010/main" val="1147112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Step 2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Change all OR signs to ANDs and all ANDs signs to ORs</a:t>
            </a:r>
          </a:p>
        </p:txBody>
      </p:sp>
      <p:pic>
        <p:nvPicPr>
          <p:cNvPr id="1946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672" y="2720254"/>
            <a:ext cx="182880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AutoShape 10"/>
          <p:cNvSpPr>
            <a:spLocks noChangeArrowheads="1"/>
          </p:cNvSpPr>
          <p:nvPr/>
        </p:nvSpPr>
        <p:spPr bwMode="auto">
          <a:xfrm>
            <a:off x="3650672" y="2791691"/>
            <a:ext cx="1219200" cy="381000"/>
          </a:xfrm>
          <a:prstGeom prst="leftArrow">
            <a:avLst>
              <a:gd name="adj1" fmla="val 50000"/>
              <a:gd name="adj2" fmla="val 80000"/>
            </a:avLst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19462" name="AutoShape 9"/>
          <p:cNvSpPr>
            <a:spLocks noChangeArrowheads="1"/>
          </p:cNvSpPr>
          <p:nvPr/>
        </p:nvSpPr>
        <p:spPr bwMode="auto">
          <a:xfrm>
            <a:off x="3650672" y="4376016"/>
            <a:ext cx="1219200" cy="381000"/>
          </a:xfrm>
          <a:prstGeom prst="leftArrow">
            <a:avLst>
              <a:gd name="adj1" fmla="val 50000"/>
              <a:gd name="adj2" fmla="val 80000"/>
            </a:avLst>
          </a:prstGeom>
          <a:solidFill>
            <a:srgbClr val="FF5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19463" name="Rectangle 11"/>
          <p:cNvSpPr>
            <a:spLocks noChangeArrowheads="1"/>
          </p:cNvSpPr>
          <p:nvPr/>
        </p:nvSpPr>
        <p:spPr bwMode="auto">
          <a:xfrm>
            <a:off x="4946072" y="2720254"/>
            <a:ext cx="27860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Complement entire </a:t>
            </a:r>
          </a:p>
          <a:p>
            <a:pPr eaLnBrk="1" hangingPunct="1"/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expression</a:t>
            </a:r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4920672" y="4376016"/>
            <a:ext cx="29781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Change </a:t>
            </a:r>
            <a:r>
              <a:rPr lang="en-US" altLang="en-US" sz="2400" b="1">
                <a:solidFill>
                  <a:srgbClr val="000000"/>
                </a:solidFill>
                <a:cs typeface="Arial" panose="020B0604020202020204" pitchFamily="34" charset="0"/>
              </a:rPr>
              <a:t>OR</a:t>
            </a: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 sign to </a:t>
            </a:r>
            <a:r>
              <a:rPr lang="en-US" altLang="en-US" sz="2400" b="1">
                <a:solidFill>
                  <a:srgbClr val="000000"/>
                </a:solidFill>
                <a:cs typeface="Arial" panose="020B0604020202020204" pitchFamily="34" charset="0"/>
              </a:rPr>
              <a:t>AND </a:t>
            </a: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sign</a:t>
            </a:r>
          </a:p>
        </p:txBody>
      </p:sp>
    </p:spTree>
    <p:extLst>
      <p:ext uri="{BB962C8B-B14F-4D97-AF65-F5344CB8AC3E}">
        <p14:creationId xmlns:p14="http://schemas.microsoft.com/office/powerpoint/2010/main" val="534314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Step 3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z="2800"/>
              <a:t>Complement each of the individual variables.</a:t>
            </a:r>
          </a:p>
        </p:txBody>
      </p:sp>
      <p:pic>
        <p:nvPicPr>
          <p:cNvPr id="2048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648" y="2353974"/>
            <a:ext cx="169545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AutoShape 6"/>
          <p:cNvSpPr>
            <a:spLocks noChangeArrowheads="1"/>
          </p:cNvSpPr>
          <p:nvPr/>
        </p:nvSpPr>
        <p:spPr bwMode="auto">
          <a:xfrm>
            <a:off x="3942773" y="2425411"/>
            <a:ext cx="1219200" cy="381000"/>
          </a:xfrm>
          <a:prstGeom prst="leftArrow">
            <a:avLst>
              <a:gd name="adj1" fmla="val 50000"/>
              <a:gd name="adj2" fmla="val 80000"/>
            </a:avLst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3942773" y="3866861"/>
            <a:ext cx="1219200" cy="381000"/>
          </a:xfrm>
          <a:prstGeom prst="leftArrow">
            <a:avLst>
              <a:gd name="adj1" fmla="val 50000"/>
              <a:gd name="adj2" fmla="val 80000"/>
            </a:avLst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20487" name="AutoShape 9"/>
          <p:cNvSpPr>
            <a:spLocks noChangeArrowheads="1"/>
          </p:cNvSpPr>
          <p:nvPr/>
        </p:nvSpPr>
        <p:spPr bwMode="auto">
          <a:xfrm>
            <a:off x="3942773" y="4946361"/>
            <a:ext cx="1219200" cy="381000"/>
          </a:xfrm>
          <a:prstGeom prst="leftArrow">
            <a:avLst>
              <a:gd name="adj1" fmla="val 50000"/>
              <a:gd name="adj2" fmla="val 80000"/>
            </a:avLst>
          </a:prstGeom>
          <a:solidFill>
            <a:srgbClr val="FF5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5382636" y="2353974"/>
            <a:ext cx="28082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Complement entire </a:t>
            </a:r>
          </a:p>
          <a:p>
            <a:pPr eaLnBrk="1" hangingPunct="1"/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expression</a:t>
            </a:r>
          </a:p>
        </p:txBody>
      </p:sp>
      <p:sp>
        <p:nvSpPr>
          <p:cNvPr id="20489" name="Rectangle 4"/>
          <p:cNvSpPr>
            <a:spLocks noChangeArrowheads="1"/>
          </p:cNvSpPr>
          <p:nvPr/>
        </p:nvSpPr>
        <p:spPr bwMode="auto">
          <a:xfrm>
            <a:off x="5428673" y="3722399"/>
            <a:ext cx="27622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Change </a:t>
            </a:r>
            <a:r>
              <a:rPr lang="en-US" altLang="en-US" sz="2400" b="1">
                <a:solidFill>
                  <a:srgbClr val="000000"/>
                </a:solidFill>
                <a:cs typeface="Arial" panose="020B0604020202020204" pitchFamily="34" charset="0"/>
              </a:rPr>
              <a:t>OR</a:t>
            </a: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 sign to </a:t>
            </a:r>
            <a:r>
              <a:rPr lang="en-US" altLang="en-US" sz="2400" b="1">
                <a:solidFill>
                  <a:srgbClr val="000000"/>
                </a:solidFill>
                <a:cs typeface="Arial" panose="020B0604020202020204" pitchFamily="34" charset="0"/>
              </a:rPr>
              <a:t>AND </a:t>
            </a:r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sign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5382636" y="4801899"/>
            <a:ext cx="2768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400">
                <a:solidFill>
                  <a:srgbClr val="000000"/>
                </a:solidFill>
                <a:cs typeface="Arial" panose="020B0604020202020204" pitchFamily="34" charset="0"/>
              </a:rPr>
              <a:t>Complement each variable </a:t>
            </a:r>
          </a:p>
        </p:txBody>
      </p:sp>
    </p:spTree>
    <p:extLst>
      <p:ext uri="{BB962C8B-B14F-4D97-AF65-F5344CB8AC3E}">
        <p14:creationId xmlns:p14="http://schemas.microsoft.com/office/powerpoint/2010/main" val="1427633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Result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37" y="2087707"/>
            <a:ext cx="199072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0404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/>
              <a:t>Implication of DeMorgan’s Theorem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1078343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r>
              <a:rPr lang="en-US" altLang="en-US" sz="2400" dirty="0"/>
              <a:t>The following two representations are equivalent. A </a:t>
            </a:r>
            <a:r>
              <a:rPr lang="en-US" altLang="en-US" sz="2400" b="1" dirty="0">
                <a:solidFill>
                  <a:srgbClr val="FF5050"/>
                </a:solidFill>
              </a:rPr>
              <a:t>NOR</a:t>
            </a:r>
            <a:r>
              <a:rPr lang="en-US" altLang="en-US" sz="2400" dirty="0"/>
              <a:t> gate is equivalent to an </a:t>
            </a:r>
            <a:r>
              <a:rPr lang="en-US" altLang="en-US" sz="2400" b="1" dirty="0">
                <a:solidFill>
                  <a:srgbClr val="FF5050"/>
                </a:solidFill>
              </a:rPr>
              <a:t>AND</a:t>
            </a:r>
            <a:r>
              <a:rPr lang="en-US" altLang="en-US" sz="2400" dirty="0"/>
              <a:t> gate with inverters on each of its inputs.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2678545"/>
            <a:ext cx="74009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174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/>
              <a:t>Implication of DeMorgan’s Theorem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z="2400"/>
              <a:t>A </a:t>
            </a:r>
            <a:r>
              <a:rPr lang="en-US" altLang="en-US" sz="2400" b="1">
                <a:solidFill>
                  <a:srgbClr val="FF5050"/>
                </a:solidFill>
              </a:rPr>
              <a:t>NAND</a:t>
            </a:r>
            <a:r>
              <a:rPr lang="en-US" altLang="en-US" sz="2400"/>
              <a:t> gate is equivalent to an </a:t>
            </a:r>
            <a:r>
              <a:rPr lang="en-US" altLang="en-US" sz="2400" b="1">
                <a:solidFill>
                  <a:srgbClr val="FF5050"/>
                </a:solidFill>
              </a:rPr>
              <a:t>OR</a:t>
            </a:r>
            <a:r>
              <a:rPr lang="en-US" altLang="en-US" sz="2400"/>
              <a:t> gate with inverters on each of its inputs. </a:t>
            </a:r>
          </a:p>
        </p:txBody>
      </p:sp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7FFFF"/>
              </a:clrFrom>
              <a:clrTo>
                <a:srgbClr val="F7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2463008"/>
            <a:ext cx="73533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083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Session Overview</a:t>
            </a:r>
            <a:endParaRPr lang="en-US" altLang="en-US"/>
          </a:p>
        </p:txBody>
      </p:sp>
      <p:sp>
        <p:nvSpPr>
          <p:cNvPr id="3075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dirty="0"/>
              <a:t>An Introduction to Boolean Algebra</a:t>
            </a:r>
          </a:p>
          <a:p>
            <a:r>
              <a:rPr lang="en-GB" altLang="en-US" dirty="0"/>
              <a:t>Simplification of Logic Equations</a:t>
            </a:r>
            <a:endParaRPr lang="en-US" altLang="en-US" dirty="0"/>
          </a:p>
          <a:p>
            <a:r>
              <a:rPr lang="en-GB" altLang="en-US" dirty="0"/>
              <a:t>What is Boolean Algebra?</a:t>
            </a:r>
            <a:endParaRPr lang="en-US" altLang="en-US" dirty="0"/>
          </a:p>
          <a:p>
            <a:r>
              <a:rPr lang="en-GB" altLang="en-US" dirty="0"/>
              <a:t>Axioms/Laws of Boolean Algebra</a:t>
            </a:r>
            <a:endParaRPr lang="en-US" altLang="en-US" dirty="0"/>
          </a:p>
          <a:p>
            <a:r>
              <a:rPr lang="en-GB" altLang="en-US" dirty="0"/>
              <a:t>De Morgan’s Theorem</a:t>
            </a:r>
          </a:p>
          <a:p>
            <a:r>
              <a:rPr lang="en-GB" altLang="en-US" dirty="0" err="1"/>
              <a:t>Karnaugh</a:t>
            </a:r>
            <a:r>
              <a:rPr lang="en-GB" altLang="en-US" dirty="0"/>
              <a:t> Maps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94038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Brief History of Boolean Algebra?</a:t>
            </a:r>
            <a:endParaRPr 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1854,George Boole invented two-state algebra, known today as BOOLEAN ALGEBRA. </a:t>
            </a:r>
          </a:p>
          <a:p>
            <a:r>
              <a:rPr lang="en-US"/>
              <a:t>Every variable in Boolean Algebra can have only have either of two values: TRUE or FALSE. </a:t>
            </a:r>
          </a:p>
          <a:p>
            <a:r>
              <a:rPr lang="en-US"/>
              <a:t>This Algebra had no practical use until Claude Shannon applied it to telephone switching circuits.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98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is Boolean Algebra?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BOOLEAN ALGEBRA is a branch of mathematics that is directly applicable to digital designs. </a:t>
            </a:r>
          </a:p>
          <a:p>
            <a:r>
              <a:rPr lang="en-US"/>
              <a:t>It is a set of elements, a set of operators that act on these elements, and a set of axioms or postulates that govern the actions of these operators on these elements.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2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Axioms/Laws of Boolean Algebra</a:t>
            </a:r>
            <a:endParaRPr lang="en-US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Frequently, a Boolean expression is not in its simplest form.</a:t>
            </a:r>
          </a:p>
          <a:p>
            <a:r>
              <a:rPr lang="en-US"/>
              <a:t>Boolean expressions can be simplified, but we need identities or laws that apply to Boolean algebra instead of regular algebra.</a:t>
            </a:r>
          </a:p>
          <a:p>
            <a:r>
              <a:rPr lang="en-US"/>
              <a:t>These identities can be applied to single Boolean variables as well as Boolean expressions.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89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Commutative Law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commutative law allows the change in position (reordering) of an ANDed or </a:t>
            </a:r>
            <a:r>
              <a:rPr lang="en-US" altLang="en-US" dirty="0" err="1"/>
              <a:t>ORed</a:t>
            </a:r>
            <a:r>
              <a:rPr lang="en-US" altLang="en-US" dirty="0"/>
              <a:t> variable.</a:t>
            </a:r>
          </a:p>
          <a:p>
            <a:endParaRPr lang="en-US" altLang="en-US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" t="3838" r="2954" b="3007"/>
          <a:stretch/>
        </p:blipFill>
        <p:spPr bwMode="auto">
          <a:xfrm>
            <a:off x="2199737" y="2656936"/>
            <a:ext cx="4692770" cy="2950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322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Associative Law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Associative Law  allows the regrouping of variables.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081934" y="2239604"/>
            <a:ext cx="5238750" cy="3548064"/>
            <a:chOff x="1952625" y="2202658"/>
            <a:chExt cx="5238750" cy="3548064"/>
          </a:xfrm>
        </p:grpSpPr>
        <p:pic>
          <p:nvPicPr>
            <p:cNvPr id="8196" name="Picture 4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25" y="2202658"/>
              <a:ext cx="5238750" cy="166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97" name="Picture 6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625" y="4045747"/>
              <a:ext cx="5238750" cy="1704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94135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Distributive Law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Distributive Law shows how OR distributes over AND and vice versa.</a:t>
            </a:r>
          </a:p>
          <a:p>
            <a:endParaRPr lang="en-US" altLang="en-US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167063"/>
            <a:ext cx="619125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2625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DeMorgan’s Theorem</a:t>
            </a:r>
            <a:endParaRPr lang="en-US" altLang="en-US"/>
          </a:p>
        </p:txBody>
      </p:sp>
      <p:sp>
        <p:nvSpPr>
          <p:cNvPr id="14339" name="Content Placeholder 4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en-US"/>
              <a:t>DeMorgan's theorems are extremely useful in simplifying expressions in which a product or sum of variables is inverted. 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8489449"/>
      </p:ext>
    </p:extLst>
  </p:cSld>
  <p:clrMapOvr>
    <a:masterClrMapping/>
  </p:clrMapOvr>
</p:sld>
</file>

<file path=ppt/theme/theme1.xml><?xml version="1.0" encoding="utf-8"?>
<a:theme xmlns:a="http://schemas.openxmlformats.org/drawingml/2006/main" name="UW-Theme-2017-St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W-Theme-2017-Std" id="{2592A050-CE5C-479D-81E6-396BC84D06C1}" vid="{55816F76-E1E1-4143-A732-09BA3CCD84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UW-Theme-2017-Std</Template>
  <TotalTime>26</TotalTime>
  <Words>497</Words>
  <Application>Microsoft Office PowerPoint</Application>
  <PresentationFormat>On-screen Show (4:3)</PresentationFormat>
  <Paragraphs>66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MS PGothic</vt:lpstr>
      <vt:lpstr>MS PGothic</vt:lpstr>
      <vt:lpstr>Arial</vt:lpstr>
      <vt:lpstr>Calibri</vt:lpstr>
      <vt:lpstr>UW-Theme-2017-Std</vt:lpstr>
      <vt:lpstr>The Computing Professional</vt:lpstr>
      <vt:lpstr>Session Overview</vt:lpstr>
      <vt:lpstr>A Brief History of Boolean Algebra?</vt:lpstr>
      <vt:lpstr>What is Boolean Algebra?</vt:lpstr>
      <vt:lpstr>Axioms/Laws of Boolean Algebra</vt:lpstr>
      <vt:lpstr>Commutative Law</vt:lpstr>
      <vt:lpstr>Associative Law</vt:lpstr>
      <vt:lpstr>Distributive Law</vt:lpstr>
      <vt:lpstr>DeMorgan’s Theorem</vt:lpstr>
      <vt:lpstr>DeMorgan’s Theorem 1</vt:lpstr>
      <vt:lpstr>DeMorgan’s Theorem 2</vt:lpstr>
      <vt:lpstr>Applying DeMorgan’s Theorem</vt:lpstr>
      <vt:lpstr>Step 1</vt:lpstr>
      <vt:lpstr>Step 2</vt:lpstr>
      <vt:lpstr>Step 3</vt:lpstr>
      <vt:lpstr>Result</vt:lpstr>
      <vt:lpstr>Implication of DeMorgan’s Theorem</vt:lpstr>
      <vt:lpstr>Implication of DeMorgan’s Theorem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103IT Managing Networks</dc:title>
  <dc:creator>Richard Wilkinson</dc:creator>
  <cp:lastModifiedBy>Richard Wilkinson</cp:lastModifiedBy>
  <cp:revision>6</cp:revision>
  <dcterms:created xsi:type="dcterms:W3CDTF">2014-09-05T18:46:37Z</dcterms:created>
  <dcterms:modified xsi:type="dcterms:W3CDTF">2017-03-19T09:06:27Z</dcterms:modified>
</cp:coreProperties>
</file>